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2"/>
  </p:sldMasterIdLst>
  <p:notesMasterIdLst>
    <p:notesMasterId r:id="rId26"/>
  </p:notesMasterIdLst>
  <p:sldIdLst>
    <p:sldId id="256" r:id="rId3"/>
    <p:sldId id="275" r:id="rId4"/>
    <p:sldId id="279" r:id="rId5"/>
    <p:sldId id="274" r:id="rId6"/>
    <p:sldId id="272" r:id="rId7"/>
    <p:sldId id="269" r:id="rId8"/>
    <p:sldId id="264" r:id="rId9"/>
    <p:sldId id="262" r:id="rId10"/>
    <p:sldId id="266" r:id="rId11"/>
    <p:sldId id="280" r:id="rId12"/>
    <p:sldId id="270" r:id="rId13"/>
    <p:sldId id="281" r:id="rId14"/>
    <p:sldId id="282" r:id="rId15"/>
    <p:sldId id="290" r:id="rId16"/>
    <p:sldId id="291" r:id="rId17"/>
    <p:sldId id="292" r:id="rId18"/>
    <p:sldId id="294" r:id="rId19"/>
    <p:sldId id="301" r:id="rId20"/>
    <p:sldId id="295" r:id="rId21"/>
    <p:sldId id="293" r:id="rId22"/>
    <p:sldId id="296" r:id="rId23"/>
    <p:sldId id="297" r:id="rId24"/>
    <p:sldId id="299" r:id="rId25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119" autoAdjust="0"/>
    <p:restoredTop sz="94660"/>
  </p:normalViewPr>
  <p:slideViewPr>
    <p:cSldViewPr>
      <p:cViewPr varScale="1">
        <p:scale>
          <a:sx n="75" d="100"/>
          <a:sy n="75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AA1A65-839A-4195-BDC2-56FE1119A766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E8F3C65-51CA-4529-AB43-B701422483B7}">
      <dgm:prSet phldrT="[Text]" custT="1"/>
      <dgm:spPr/>
      <dgm:t>
        <a:bodyPr/>
        <a:lstStyle/>
        <a:p>
          <a:pPr rtl="1"/>
          <a:r>
            <a:rPr lang="fa-IR" sz="2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rPr>
            <a:t>3- فضای حاکم بر تشویق: </a:t>
          </a:r>
          <a:endParaRPr lang="en-US" sz="20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B Titr" pitchFamily="2" charset="-78"/>
          </a:endParaRPr>
        </a:p>
      </dgm:t>
    </dgm:pt>
    <dgm:pt modelId="{DE50B66A-527A-4077-B7A2-0BCFEE998B1E}" type="parTrans" cxnId="{A3CC573A-3820-47DB-B60D-D105CC7CD6C2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4330DA02-A135-4F73-9799-B402BDA96146}" type="sibTrans" cxnId="{A3CC573A-3820-47DB-B60D-D105CC7CD6C2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6A8B01D3-E06B-4216-9A8E-0A16B82D3C06}">
      <dgm:prSet phldrT="[Text]" custT="1"/>
      <dgm:spPr/>
      <dgm:t>
        <a:bodyPr/>
        <a:lstStyle/>
        <a:p>
          <a:pPr rtl="1"/>
          <a:r>
            <a:rPr lang="fa-IR" sz="2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rPr>
            <a:t>4-چگونگی ایجاد انگیزه و رغبت در افراد: </a:t>
          </a:r>
          <a:endParaRPr lang="en-US" sz="20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B Titr" pitchFamily="2" charset="-78"/>
          </a:endParaRPr>
        </a:p>
      </dgm:t>
    </dgm:pt>
    <dgm:pt modelId="{7110548E-0070-4B11-9E1B-CF5E2B0AE1ED}" type="parTrans" cxnId="{327BBC64-BC8C-4C44-AD4B-C61D6AE30C3C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3F6F31EC-5CC3-4152-9366-59797B503A45}" type="sibTrans" cxnId="{327BBC64-BC8C-4C44-AD4B-C61D6AE30C3C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C0E7FCD3-62E7-46A1-B438-1A69F87DD844}">
      <dgm:prSet phldrT="[Text]" custT="1"/>
      <dgm:spPr/>
      <dgm:t>
        <a:bodyPr/>
        <a:lstStyle/>
        <a:p>
          <a:pPr rtl="1"/>
          <a:r>
            <a:rPr lang="fa-IR" sz="2000" b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rPr>
            <a:t>5- </a:t>
          </a:r>
          <a:r>
            <a:rPr lang="fa-IR" sz="2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rPr>
            <a:t>برخی روش های شناخت علائق و تمایلات: </a:t>
          </a:r>
          <a:endParaRPr lang="en-US" sz="20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B Titr" pitchFamily="2" charset="-78"/>
          </a:endParaRPr>
        </a:p>
      </dgm:t>
    </dgm:pt>
    <dgm:pt modelId="{BC62684E-0B69-44F6-AD01-D664423A31C3}" type="parTrans" cxnId="{2E28C8DD-75D1-45CD-A139-87768B92134D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DA18CBB2-6610-4763-B953-E70A39D4CCD4}" type="sibTrans" cxnId="{2E28C8DD-75D1-45CD-A139-87768B92134D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5F472097-6680-447F-9AA8-74E2BCE4E57B}">
      <dgm:prSet custT="1"/>
      <dgm:spPr/>
      <dgm:t>
        <a:bodyPr/>
        <a:lstStyle/>
        <a:p>
          <a:pPr rtl="1"/>
          <a:r>
            <a:rPr lang="fa-IR" sz="2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rPr>
            <a:t>2- تشویق در مرحله جذب: </a:t>
          </a:r>
          <a:endParaRPr lang="en-US" sz="20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B Titr" pitchFamily="2" charset="-78"/>
          </a:endParaRPr>
        </a:p>
      </dgm:t>
    </dgm:pt>
    <dgm:pt modelId="{C17BA384-D8E7-44D8-9766-5073A59BAE40}" type="parTrans" cxnId="{11AC4A7A-8DAF-4918-8174-3C7075D3EF2D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393E5149-0A51-4603-A24F-E9808FB5CA87}" type="sibTrans" cxnId="{11AC4A7A-8DAF-4918-8174-3C7075D3EF2D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E66E48CC-0504-4FEC-9FC0-17546EF0CAC3}">
      <dgm:prSet custT="1"/>
      <dgm:spPr/>
      <dgm:t>
        <a:bodyPr/>
        <a:lstStyle/>
        <a:p>
          <a:pPr rtl="1"/>
          <a:r>
            <a:rPr lang="fa-IR" sz="20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rPr>
            <a:t>1- فضا سازی: </a:t>
          </a:r>
          <a:endParaRPr lang="en-US" sz="2000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cs typeface="B Titr" pitchFamily="2" charset="-78"/>
          </a:endParaRPr>
        </a:p>
      </dgm:t>
    </dgm:pt>
    <dgm:pt modelId="{DB37F46C-59D2-4225-B03B-7F19DD5A5213}" type="parTrans" cxnId="{4D27AB22-D42A-4333-BB1B-80432EBC7A46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EFAD92E2-CD4A-4250-84E5-7AE72C2E49DC}" type="sibTrans" cxnId="{4D27AB22-D42A-4333-BB1B-80432EBC7A46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26DDBFBE-8415-4897-ABE6-82D659A2FA19}">
      <dgm:prSet custT="1"/>
      <dgm:spPr/>
      <dgm:t>
        <a:bodyPr/>
        <a:lstStyle/>
        <a:p>
          <a:pPr rtl="1"/>
          <a:r>
            <a:rPr lang="fa-IR" sz="1400" b="1" dirty="0" smtClean="0">
              <a:cs typeface="B Traffic" pitchFamily="2" charset="-78"/>
            </a:rPr>
            <a:t>فضا وروح حاکم بر برنامه ها دارای معنویت،محبت،اخلاص، رفاقت، صمیمیت، همدلی و ..... برای ایجاد انگیزه در افراد باشد </a:t>
          </a:r>
          <a:endParaRPr lang="en-US" sz="1400" b="1" dirty="0">
            <a:cs typeface="B Traffic" pitchFamily="2" charset="-78"/>
          </a:endParaRPr>
        </a:p>
      </dgm:t>
    </dgm:pt>
    <dgm:pt modelId="{446AB0C4-46C9-4040-B41A-6EB379BFA371}" type="parTrans" cxnId="{F32210EE-63A7-4FBE-9FF7-3387769A24F7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C0A9B22E-A4E7-45AF-B070-F4F7CA1F6E96}" type="sibTrans" cxnId="{F32210EE-63A7-4FBE-9FF7-3387769A24F7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7F32191D-C355-47AA-BEC1-1416D2A84BDA}">
      <dgm:prSet custT="1"/>
      <dgm:spPr/>
      <dgm:t>
        <a:bodyPr/>
        <a:lstStyle/>
        <a:p>
          <a:pPr rtl="1"/>
          <a:r>
            <a:rPr lang="fa-IR" sz="1400" b="1" dirty="0" smtClean="0">
              <a:cs typeface="B Traffic" pitchFamily="2" charset="-78"/>
            </a:rPr>
            <a:t>تشویق حداکثری و در صورت لزوم با عدم تشویق، فرد را متنبه نمود؛ مباحث تبشیری بپردازد تا انذاری </a:t>
          </a:r>
          <a:endParaRPr lang="en-US" sz="1400" b="1" dirty="0">
            <a:cs typeface="B Traffic" pitchFamily="2" charset="-78"/>
          </a:endParaRPr>
        </a:p>
      </dgm:t>
    </dgm:pt>
    <dgm:pt modelId="{93E81B23-2DF5-4D55-B499-EA3C8875A3EC}" type="parTrans" cxnId="{BCD0DA0C-7072-4C13-9613-902FEDFCDF61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76635FBE-0FD8-4154-858F-E5AECD6502F7}" type="sibTrans" cxnId="{BCD0DA0C-7072-4C13-9613-902FEDFCDF61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C5D305AF-F6AE-4E85-ABCD-22293351F58C}">
      <dgm:prSet custT="1"/>
      <dgm:spPr/>
      <dgm:t>
        <a:bodyPr/>
        <a:lstStyle/>
        <a:p>
          <a:pPr rtl="1"/>
          <a:r>
            <a:rPr lang="fa-IR" sz="1400" b="1" dirty="0" smtClean="0">
              <a:cs typeface="B Traffic" pitchFamily="2" charset="-78"/>
            </a:rPr>
            <a:t>دلجویی است ، گاه یك عبارت محبت آمیز ، برخی اوقات یك نگاه توأم با لبخند و نشاط ، زمانی وعده  یك جلسه و گاهی دادن یك كتاب ، لباس ، دفترچه ، توپ ، قلم ، مدال ، معرفی كردن در گروه و امثال آن </a:t>
          </a:r>
          <a:endParaRPr lang="en-US" sz="1400" b="1" dirty="0">
            <a:cs typeface="B Traffic" pitchFamily="2" charset="-78"/>
          </a:endParaRPr>
        </a:p>
      </dgm:t>
    </dgm:pt>
    <dgm:pt modelId="{540C7B10-C0E8-4D61-B213-07FA7A1F59E3}" type="parTrans" cxnId="{CA5F5B9A-F3EE-4952-AD20-A5A0B3EB5770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86C1286D-8BE2-4F7D-8D1E-9CBE37EE6AE5}" type="sibTrans" cxnId="{CA5F5B9A-F3EE-4952-AD20-A5A0B3EB5770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28F9DE25-A51C-4620-B0F0-776356E84E97}">
      <dgm:prSet custT="1"/>
      <dgm:spPr/>
      <dgm:t>
        <a:bodyPr/>
        <a:lstStyle/>
        <a:p>
          <a:pPr rtl="1"/>
          <a:r>
            <a:rPr lang="fa-IR" sz="1400" b="1" dirty="0" smtClean="0">
              <a:cs typeface="B Traffic" pitchFamily="2" charset="-78"/>
            </a:rPr>
            <a:t>مسئولین گروه ها  به این تفاوت ها در استعدادها و تمایل افراد توجه داشته و آن را نادیده نگیرند </a:t>
          </a:r>
          <a:endParaRPr lang="en-US" sz="1400" b="1" dirty="0">
            <a:cs typeface="B Traffic" pitchFamily="2" charset="-78"/>
          </a:endParaRPr>
        </a:p>
      </dgm:t>
    </dgm:pt>
    <dgm:pt modelId="{B83AADFD-CFEA-42F6-B537-E72AA827A13A}" type="parTrans" cxnId="{2BD28441-57DB-491B-B88B-3DA57F82F762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D2536F36-7FA4-4FB6-AD84-0FE3B9EFDD53}" type="sibTrans" cxnId="{2BD28441-57DB-491B-B88B-3DA57F82F762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AA64E59B-92A8-4BD7-B072-3682393D7CD1}">
      <dgm:prSet custT="1"/>
      <dgm:spPr/>
      <dgm:t>
        <a:bodyPr/>
        <a:lstStyle/>
        <a:p>
          <a:pPr rtl="1"/>
          <a:r>
            <a:rPr lang="fa-IR" sz="1400" b="1" dirty="0" smtClean="0">
              <a:cs typeface="B Traffic" pitchFamily="2" charset="-78"/>
            </a:rPr>
            <a:t>توجه خاص مسئولین گروه ها به تمایلات و رغبت های مختلف افراد و تشویق و تحسین به موقع افراد است </a:t>
          </a:r>
          <a:endParaRPr lang="en-US" sz="1400" b="1" dirty="0">
            <a:cs typeface="B Traffic" pitchFamily="2" charset="-78"/>
          </a:endParaRPr>
        </a:p>
      </dgm:t>
    </dgm:pt>
    <dgm:pt modelId="{D0D18D30-7F1F-436E-A671-140F65720D2A}" type="parTrans" cxnId="{90A105B0-7895-49F6-9E4A-E5F7C6A2FFFD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6F37D4FC-2A19-4874-A8BA-B54B1BCB8BFF}" type="sibTrans" cxnId="{90A105B0-7895-49F6-9E4A-E5F7C6A2FFFD}">
      <dgm:prSet/>
      <dgm:spPr/>
      <dgm:t>
        <a:bodyPr/>
        <a:lstStyle/>
        <a:p>
          <a:pPr rtl="1"/>
          <a:endParaRPr lang="en-US">
            <a:cs typeface="B Traffic" pitchFamily="2" charset="-78"/>
          </a:endParaRPr>
        </a:p>
      </dgm:t>
    </dgm:pt>
    <dgm:pt modelId="{98B6C6E8-F109-486A-A963-57080768A77F}" type="pres">
      <dgm:prSet presAssocID="{58AA1A65-839A-4195-BDC2-56FE1119A766}" presName="linear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50FAED2-E1F6-4C7B-A983-A426338BC512}" type="pres">
      <dgm:prSet presAssocID="{E66E48CC-0504-4FEC-9FC0-17546EF0CAC3}" presName="parentLin" presStyleCnt="0"/>
      <dgm:spPr/>
    </dgm:pt>
    <dgm:pt modelId="{2E7AF6F2-A445-413F-A728-D8919C293AB2}" type="pres">
      <dgm:prSet presAssocID="{E66E48CC-0504-4FEC-9FC0-17546EF0CAC3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3B67AF04-8492-448E-A424-6E1FF609B2E4}" type="pres">
      <dgm:prSet presAssocID="{E66E48CC-0504-4FEC-9FC0-17546EF0CAC3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125AE7-E171-4EFF-A45B-DF4FD0F89738}" type="pres">
      <dgm:prSet presAssocID="{E66E48CC-0504-4FEC-9FC0-17546EF0CAC3}" presName="negativeSpace" presStyleCnt="0"/>
      <dgm:spPr/>
    </dgm:pt>
    <dgm:pt modelId="{8819CC4E-DD69-46CA-B191-53126D9BA763}" type="pres">
      <dgm:prSet presAssocID="{E66E48CC-0504-4FEC-9FC0-17546EF0CAC3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605610-A539-4E6E-BFF7-41185826FF47}" type="pres">
      <dgm:prSet presAssocID="{EFAD92E2-CD4A-4250-84E5-7AE72C2E49DC}" presName="spaceBetweenRectangles" presStyleCnt="0"/>
      <dgm:spPr/>
    </dgm:pt>
    <dgm:pt modelId="{C262FC57-2ED7-4C67-8EDF-FBF69C7EA235}" type="pres">
      <dgm:prSet presAssocID="{5F472097-6680-447F-9AA8-74E2BCE4E57B}" presName="parentLin" presStyleCnt="0"/>
      <dgm:spPr/>
    </dgm:pt>
    <dgm:pt modelId="{EBD798FF-B358-4643-8324-BBE9FF413BB8}" type="pres">
      <dgm:prSet presAssocID="{5F472097-6680-447F-9AA8-74E2BCE4E57B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EAA81CCE-0E23-44BD-A526-AA2CC3596F49}" type="pres">
      <dgm:prSet presAssocID="{5F472097-6680-447F-9AA8-74E2BCE4E57B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00976A-AAFB-4B2B-9636-A6BB0867152B}" type="pres">
      <dgm:prSet presAssocID="{5F472097-6680-447F-9AA8-74E2BCE4E57B}" presName="negativeSpace" presStyleCnt="0"/>
      <dgm:spPr/>
    </dgm:pt>
    <dgm:pt modelId="{DD79631D-DF6D-470C-87F6-CA397DE0646A}" type="pres">
      <dgm:prSet presAssocID="{5F472097-6680-447F-9AA8-74E2BCE4E57B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C6FA31-66A1-4991-AE6C-F4DB57F9C4F2}" type="pres">
      <dgm:prSet presAssocID="{393E5149-0A51-4603-A24F-E9808FB5CA87}" presName="spaceBetweenRectangles" presStyleCnt="0"/>
      <dgm:spPr/>
    </dgm:pt>
    <dgm:pt modelId="{FA7684E3-1E41-485A-A7D6-AAFFF3C45057}" type="pres">
      <dgm:prSet presAssocID="{AE8F3C65-51CA-4529-AB43-B701422483B7}" presName="parentLin" presStyleCnt="0"/>
      <dgm:spPr/>
    </dgm:pt>
    <dgm:pt modelId="{F9091002-127A-4286-881A-A96157F8A500}" type="pres">
      <dgm:prSet presAssocID="{AE8F3C65-51CA-4529-AB43-B701422483B7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D893476F-3800-4AF1-8BBB-C4737376D03A}" type="pres">
      <dgm:prSet presAssocID="{AE8F3C65-51CA-4529-AB43-B701422483B7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8F0051-132B-4460-B547-EF72C53EFE19}" type="pres">
      <dgm:prSet presAssocID="{AE8F3C65-51CA-4529-AB43-B701422483B7}" presName="negativeSpace" presStyleCnt="0"/>
      <dgm:spPr/>
    </dgm:pt>
    <dgm:pt modelId="{04DC3EF1-DEC8-4145-AE24-CFFE21192BF0}" type="pres">
      <dgm:prSet presAssocID="{AE8F3C65-51CA-4529-AB43-B701422483B7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A30609-7B45-4831-A96B-AEF49431027A}" type="pres">
      <dgm:prSet presAssocID="{4330DA02-A135-4F73-9799-B402BDA96146}" presName="spaceBetweenRectangles" presStyleCnt="0"/>
      <dgm:spPr/>
    </dgm:pt>
    <dgm:pt modelId="{4646A72B-A469-4858-953E-173A2116818D}" type="pres">
      <dgm:prSet presAssocID="{6A8B01D3-E06B-4216-9A8E-0A16B82D3C06}" presName="parentLin" presStyleCnt="0"/>
      <dgm:spPr/>
    </dgm:pt>
    <dgm:pt modelId="{46CACF30-4AB4-48A3-B3F7-578F5D821A66}" type="pres">
      <dgm:prSet presAssocID="{6A8B01D3-E06B-4216-9A8E-0A16B82D3C06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8DF45743-E11D-4593-8749-C3F128B4A3AB}" type="pres">
      <dgm:prSet presAssocID="{6A8B01D3-E06B-4216-9A8E-0A16B82D3C0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2809BB-CFC3-4104-820A-11C4EA6AC5B3}" type="pres">
      <dgm:prSet presAssocID="{6A8B01D3-E06B-4216-9A8E-0A16B82D3C06}" presName="negativeSpace" presStyleCnt="0"/>
      <dgm:spPr/>
    </dgm:pt>
    <dgm:pt modelId="{B88A6BCF-E0FD-46CA-9D4E-15506AD13A74}" type="pres">
      <dgm:prSet presAssocID="{6A8B01D3-E06B-4216-9A8E-0A16B82D3C06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498361-50CA-429B-8FE7-73C2A7D3FC3A}" type="pres">
      <dgm:prSet presAssocID="{3F6F31EC-5CC3-4152-9366-59797B503A45}" presName="spaceBetweenRectangles" presStyleCnt="0"/>
      <dgm:spPr/>
    </dgm:pt>
    <dgm:pt modelId="{113B3CC2-C46C-4074-8E20-24D2BF7AB01F}" type="pres">
      <dgm:prSet presAssocID="{C0E7FCD3-62E7-46A1-B438-1A69F87DD844}" presName="parentLin" presStyleCnt="0"/>
      <dgm:spPr/>
    </dgm:pt>
    <dgm:pt modelId="{532B19D8-229F-4AE5-8ABF-F8436A697780}" type="pres">
      <dgm:prSet presAssocID="{C0E7FCD3-62E7-46A1-B438-1A69F87DD844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E7C4104A-3472-4863-B9B8-1C38CED66309}" type="pres">
      <dgm:prSet presAssocID="{C0E7FCD3-62E7-46A1-B438-1A69F87DD84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6AA068-6253-4B5D-888D-F83E2078D123}" type="pres">
      <dgm:prSet presAssocID="{C0E7FCD3-62E7-46A1-B438-1A69F87DD844}" presName="negativeSpace" presStyleCnt="0"/>
      <dgm:spPr/>
    </dgm:pt>
    <dgm:pt modelId="{B7677DD8-22FF-4F21-8A8C-8664220E1BDC}" type="pres">
      <dgm:prSet presAssocID="{C0E7FCD3-62E7-46A1-B438-1A69F87DD844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EB8A18E-0106-4299-8729-FD01078C8FE4}" type="presOf" srcId="{E66E48CC-0504-4FEC-9FC0-17546EF0CAC3}" destId="{3B67AF04-8492-448E-A424-6E1FF609B2E4}" srcOrd="1" destOrd="0" presId="urn:microsoft.com/office/officeart/2005/8/layout/list1"/>
    <dgm:cxn modelId="{9599D303-FF2B-4943-9DEF-3271475F9CA9}" type="presOf" srcId="{7F32191D-C355-47AA-BEC1-1416D2A84BDA}" destId="{DD79631D-DF6D-470C-87F6-CA397DE0646A}" srcOrd="0" destOrd="0" presId="urn:microsoft.com/office/officeart/2005/8/layout/list1"/>
    <dgm:cxn modelId="{1F2320D6-2445-4878-BBF5-4CB95DDE9BD1}" type="presOf" srcId="{AA64E59B-92A8-4BD7-B072-3682393D7CD1}" destId="{B7677DD8-22FF-4F21-8A8C-8664220E1BDC}" srcOrd="0" destOrd="0" presId="urn:microsoft.com/office/officeart/2005/8/layout/list1"/>
    <dgm:cxn modelId="{4B6D860D-7CF5-485D-AB8E-60C4098D67A6}" type="presOf" srcId="{5F472097-6680-447F-9AA8-74E2BCE4E57B}" destId="{EBD798FF-B358-4643-8324-BBE9FF413BB8}" srcOrd="0" destOrd="0" presId="urn:microsoft.com/office/officeart/2005/8/layout/list1"/>
    <dgm:cxn modelId="{363A800B-5F4C-497B-BA41-06AAD30CB784}" type="presOf" srcId="{AE8F3C65-51CA-4529-AB43-B701422483B7}" destId="{D893476F-3800-4AF1-8BBB-C4737376D03A}" srcOrd="1" destOrd="0" presId="urn:microsoft.com/office/officeart/2005/8/layout/list1"/>
    <dgm:cxn modelId="{69098F24-FA4A-4FCE-9851-CED0C9B9A32E}" type="presOf" srcId="{AE8F3C65-51CA-4529-AB43-B701422483B7}" destId="{F9091002-127A-4286-881A-A96157F8A500}" srcOrd="0" destOrd="0" presId="urn:microsoft.com/office/officeart/2005/8/layout/list1"/>
    <dgm:cxn modelId="{A3CC573A-3820-47DB-B60D-D105CC7CD6C2}" srcId="{58AA1A65-839A-4195-BDC2-56FE1119A766}" destId="{AE8F3C65-51CA-4529-AB43-B701422483B7}" srcOrd="2" destOrd="0" parTransId="{DE50B66A-527A-4077-B7A2-0BCFEE998B1E}" sibTransId="{4330DA02-A135-4F73-9799-B402BDA96146}"/>
    <dgm:cxn modelId="{327BBC64-BC8C-4C44-AD4B-C61D6AE30C3C}" srcId="{58AA1A65-839A-4195-BDC2-56FE1119A766}" destId="{6A8B01D3-E06B-4216-9A8E-0A16B82D3C06}" srcOrd="3" destOrd="0" parTransId="{7110548E-0070-4B11-9E1B-CF5E2B0AE1ED}" sibTransId="{3F6F31EC-5CC3-4152-9366-59797B503A45}"/>
    <dgm:cxn modelId="{CA5F5B9A-F3EE-4952-AD20-A5A0B3EB5770}" srcId="{AE8F3C65-51CA-4529-AB43-B701422483B7}" destId="{C5D305AF-F6AE-4E85-ABCD-22293351F58C}" srcOrd="0" destOrd="0" parTransId="{540C7B10-C0E8-4D61-B213-07FA7A1F59E3}" sibTransId="{86C1286D-8BE2-4F7D-8D1E-9CBE37EE6AE5}"/>
    <dgm:cxn modelId="{4082F362-A0EC-4933-A479-536FB39686FE}" type="presOf" srcId="{6A8B01D3-E06B-4216-9A8E-0A16B82D3C06}" destId="{8DF45743-E11D-4593-8749-C3F128B4A3AB}" srcOrd="1" destOrd="0" presId="urn:microsoft.com/office/officeart/2005/8/layout/list1"/>
    <dgm:cxn modelId="{97FB9EC4-CEBC-41DC-A688-162F431828F9}" type="presOf" srcId="{58AA1A65-839A-4195-BDC2-56FE1119A766}" destId="{98B6C6E8-F109-486A-A963-57080768A77F}" srcOrd="0" destOrd="0" presId="urn:microsoft.com/office/officeart/2005/8/layout/list1"/>
    <dgm:cxn modelId="{A5920FEF-5796-4E22-A347-748F0FD5DC69}" type="presOf" srcId="{26DDBFBE-8415-4897-ABE6-82D659A2FA19}" destId="{8819CC4E-DD69-46CA-B191-53126D9BA763}" srcOrd="0" destOrd="0" presId="urn:microsoft.com/office/officeart/2005/8/layout/list1"/>
    <dgm:cxn modelId="{CB9936AD-673E-4719-A18A-98ACD8A65326}" type="presOf" srcId="{C5D305AF-F6AE-4E85-ABCD-22293351F58C}" destId="{04DC3EF1-DEC8-4145-AE24-CFFE21192BF0}" srcOrd="0" destOrd="0" presId="urn:microsoft.com/office/officeart/2005/8/layout/list1"/>
    <dgm:cxn modelId="{2E28C8DD-75D1-45CD-A139-87768B92134D}" srcId="{58AA1A65-839A-4195-BDC2-56FE1119A766}" destId="{C0E7FCD3-62E7-46A1-B438-1A69F87DD844}" srcOrd="4" destOrd="0" parTransId="{BC62684E-0B69-44F6-AD01-D664423A31C3}" sibTransId="{DA18CBB2-6610-4763-B953-E70A39D4CCD4}"/>
    <dgm:cxn modelId="{BCD0DA0C-7072-4C13-9613-902FEDFCDF61}" srcId="{5F472097-6680-447F-9AA8-74E2BCE4E57B}" destId="{7F32191D-C355-47AA-BEC1-1416D2A84BDA}" srcOrd="0" destOrd="0" parTransId="{93E81B23-2DF5-4D55-B499-EA3C8875A3EC}" sibTransId="{76635FBE-0FD8-4154-858F-E5AECD6502F7}"/>
    <dgm:cxn modelId="{4D27AB22-D42A-4333-BB1B-80432EBC7A46}" srcId="{58AA1A65-839A-4195-BDC2-56FE1119A766}" destId="{E66E48CC-0504-4FEC-9FC0-17546EF0CAC3}" srcOrd="0" destOrd="0" parTransId="{DB37F46C-59D2-4225-B03B-7F19DD5A5213}" sibTransId="{EFAD92E2-CD4A-4250-84E5-7AE72C2E49DC}"/>
    <dgm:cxn modelId="{11AC4A7A-8DAF-4918-8174-3C7075D3EF2D}" srcId="{58AA1A65-839A-4195-BDC2-56FE1119A766}" destId="{5F472097-6680-447F-9AA8-74E2BCE4E57B}" srcOrd="1" destOrd="0" parTransId="{C17BA384-D8E7-44D8-9766-5073A59BAE40}" sibTransId="{393E5149-0A51-4603-A24F-E9808FB5CA87}"/>
    <dgm:cxn modelId="{2E8C29AA-49D1-4F0E-9691-AA606EC06961}" type="presOf" srcId="{6A8B01D3-E06B-4216-9A8E-0A16B82D3C06}" destId="{46CACF30-4AB4-48A3-B3F7-578F5D821A66}" srcOrd="0" destOrd="0" presId="urn:microsoft.com/office/officeart/2005/8/layout/list1"/>
    <dgm:cxn modelId="{7B2537F2-82A3-4C8A-912C-349C278AC66A}" type="presOf" srcId="{28F9DE25-A51C-4620-B0F0-776356E84E97}" destId="{B88A6BCF-E0FD-46CA-9D4E-15506AD13A74}" srcOrd="0" destOrd="0" presId="urn:microsoft.com/office/officeart/2005/8/layout/list1"/>
    <dgm:cxn modelId="{A77E2AB8-400A-45B4-A230-75276ECCC732}" type="presOf" srcId="{C0E7FCD3-62E7-46A1-B438-1A69F87DD844}" destId="{532B19D8-229F-4AE5-8ABF-F8436A697780}" srcOrd="0" destOrd="0" presId="urn:microsoft.com/office/officeart/2005/8/layout/list1"/>
    <dgm:cxn modelId="{FDF07ADF-363A-4DC3-A507-75FFBBCFFD66}" type="presOf" srcId="{5F472097-6680-447F-9AA8-74E2BCE4E57B}" destId="{EAA81CCE-0E23-44BD-A526-AA2CC3596F49}" srcOrd="1" destOrd="0" presId="urn:microsoft.com/office/officeart/2005/8/layout/list1"/>
    <dgm:cxn modelId="{9EBC777E-1A34-4BD5-936A-F0014EE68500}" type="presOf" srcId="{C0E7FCD3-62E7-46A1-B438-1A69F87DD844}" destId="{E7C4104A-3472-4863-B9B8-1C38CED66309}" srcOrd="1" destOrd="0" presId="urn:microsoft.com/office/officeart/2005/8/layout/list1"/>
    <dgm:cxn modelId="{2BD28441-57DB-491B-B88B-3DA57F82F762}" srcId="{6A8B01D3-E06B-4216-9A8E-0A16B82D3C06}" destId="{28F9DE25-A51C-4620-B0F0-776356E84E97}" srcOrd="0" destOrd="0" parTransId="{B83AADFD-CFEA-42F6-B537-E72AA827A13A}" sibTransId="{D2536F36-7FA4-4FB6-AD84-0FE3B9EFDD53}"/>
    <dgm:cxn modelId="{90A105B0-7895-49F6-9E4A-E5F7C6A2FFFD}" srcId="{C0E7FCD3-62E7-46A1-B438-1A69F87DD844}" destId="{AA64E59B-92A8-4BD7-B072-3682393D7CD1}" srcOrd="0" destOrd="0" parTransId="{D0D18D30-7F1F-436E-A671-140F65720D2A}" sibTransId="{6F37D4FC-2A19-4874-A8BA-B54B1BCB8BFF}"/>
    <dgm:cxn modelId="{153142C3-BE18-4628-8653-C4AA3112322C}" type="presOf" srcId="{E66E48CC-0504-4FEC-9FC0-17546EF0CAC3}" destId="{2E7AF6F2-A445-413F-A728-D8919C293AB2}" srcOrd="0" destOrd="0" presId="urn:microsoft.com/office/officeart/2005/8/layout/list1"/>
    <dgm:cxn modelId="{F32210EE-63A7-4FBE-9FF7-3387769A24F7}" srcId="{E66E48CC-0504-4FEC-9FC0-17546EF0CAC3}" destId="{26DDBFBE-8415-4897-ABE6-82D659A2FA19}" srcOrd="0" destOrd="0" parTransId="{446AB0C4-46C9-4040-B41A-6EB379BFA371}" sibTransId="{C0A9B22E-A4E7-45AF-B070-F4F7CA1F6E96}"/>
    <dgm:cxn modelId="{46CA5FCE-694B-4346-B055-EF8A3FA360E5}" type="presParOf" srcId="{98B6C6E8-F109-486A-A963-57080768A77F}" destId="{F50FAED2-E1F6-4C7B-A983-A426338BC512}" srcOrd="0" destOrd="0" presId="urn:microsoft.com/office/officeart/2005/8/layout/list1"/>
    <dgm:cxn modelId="{A3D1429C-929A-4EDF-A48F-7DD713552B10}" type="presParOf" srcId="{F50FAED2-E1F6-4C7B-A983-A426338BC512}" destId="{2E7AF6F2-A445-413F-A728-D8919C293AB2}" srcOrd="0" destOrd="0" presId="urn:microsoft.com/office/officeart/2005/8/layout/list1"/>
    <dgm:cxn modelId="{56180075-BD5B-4306-8165-31E805023776}" type="presParOf" srcId="{F50FAED2-E1F6-4C7B-A983-A426338BC512}" destId="{3B67AF04-8492-448E-A424-6E1FF609B2E4}" srcOrd="1" destOrd="0" presId="urn:microsoft.com/office/officeart/2005/8/layout/list1"/>
    <dgm:cxn modelId="{2AE6283A-947A-45EC-BB6B-91E5B1EFC81B}" type="presParOf" srcId="{98B6C6E8-F109-486A-A963-57080768A77F}" destId="{48125AE7-E171-4EFF-A45B-DF4FD0F89738}" srcOrd="1" destOrd="0" presId="urn:microsoft.com/office/officeart/2005/8/layout/list1"/>
    <dgm:cxn modelId="{4F526B98-48B2-40DD-9706-DAC002F5C5AF}" type="presParOf" srcId="{98B6C6E8-F109-486A-A963-57080768A77F}" destId="{8819CC4E-DD69-46CA-B191-53126D9BA763}" srcOrd="2" destOrd="0" presId="urn:microsoft.com/office/officeart/2005/8/layout/list1"/>
    <dgm:cxn modelId="{2AD6400E-A6B9-4281-98AF-36D6F2819D2A}" type="presParOf" srcId="{98B6C6E8-F109-486A-A963-57080768A77F}" destId="{82605610-A539-4E6E-BFF7-41185826FF47}" srcOrd="3" destOrd="0" presId="urn:microsoft.com/office/officeart/2005/8/layout/list1"/>
    <dgm:cxn modelId="{E9E36585-48E8-4705-B4A6-220727BE57A8}" type="presParOf" srcId="{98B6C6E8-F109-486A-A963-57080768A77F}" destId="{C262FC57-2ED7-4C67-8EDF-FBF69C7EA235}" srcOrd="4" destOrd="0" presId="urn:microsoft.com/office/officeart/2005/8/layout/list1"/>
    <dgm:cxn modelId="{B1AE6154-681E-4898-8A84-63B6278477C7}" type="presParOf" srcId="{C262FC57-2ED7-4C67-8EDF-FBF69C7EA235}" destId="{EBD798FF-B358-4643-8324-BBE9FF413BB8}" srcOrd="0" destOrd="0" presId="urn:microsoft.com/office/officeart/2005/8/layout/list1"/>
    <dgm:cxn modelId="{4C1AD10F-0100-4F9C-BF7C-D5B3A02A2A52}" type="presParOf" srcId="{C262FC57-2ED7-4C67-8EDF-FBF69C7EA235}" destId="{EAA81CCE-0E23-44BD-A526-AA2CC3596F49}" srcOrd="1" destOrd="0" presId="urn:microsoft.com/office/officeart/2005/8/layout/list1"/>
    <dgm:cxn modelId="{EC730D2E-15DB-4232-B242-832E1FFED5D2}" type="presParOf" srcId="{98B6C6E8-F109-486A-A963-57080768A77F}" destId="{BA00976A-AAFB-4B2B-9636-A6BB0867152B}" srcOrd="5" destOrd="0" presId="urn:microsoft.com/office/officeart/2005/8/layout/list1"/>
    <dgm:cxn modelId="{EDF6AC28-446A-4314-B3F8-047900BE85E6}" type="presParOf" srcId="{98B6C6E8-F109-486A-A963-57080768A77F}" destId="{DD79631D-DF6D-470C-87F6-CA397DE0646A}" srcOrd="6" destOrd="0" presId="urn:microsoft.com/office/officeart/2005/8/layout/list1"/>
    <dgm:cxn modelId="{4C764491-0923-43E9-928D-480E8F98397D}" type="presParOf" srcId="{98B6C6E8-F109-486A-A963-57080768A77F}" destId="{00C6FA31-66A1-4991-AE6C-F4DB57F9C4F2}" srcOrd="7" destOrd="0" presId="urn:microsoft.com/office/officeart/2005/8/layout/list1"/>
    <dgm:cxn modelId="{91D17703-DF1D-4B9C-B38E-3E0248C936CD}" type="presParOf" srcId="{98B6C6E8-F109-486A-A963-57080768A77F}" destId="{FA7684E3-1E41-485A-A7D6-AAFFF3C45057}" srcOrd="8" destOrd="0" presId="urn:microsoft.com/office/officeart/2005/8/layout/list1"/>
    <dgm:cxn modelId="{9BAD4E68-C7F0-48A2-A076-03A3A708255F}" type="presParOf" srcId="{FA7684E3-1E41-485A-A7D6-AAFFF3C45057}" destId="{F9091002-127A-4286-881A-A96157F8A500}" srcOrd="0" destOrd="0" presId="urn:microsoft.com/office/officeart/2005/8/layout/list1"/>
    <dgm:cxn modelId="{495967E3-B15E-4A99-BA0E-D024B2CF4C1E}" type="presParOf" srcId="{FA7684E3-1E41-485A-A7D6-AAFFF3C45057}" destId="{D893476F-3800-4AF1-8BBB-C4737376D03A}" srcOrd="1" destOrd="0" presId="urn:microsoft.com/office/officeart/2005/8/layout/list1"/>
    <dgm:cxn modelId="{0345C671-1921-4422-9903-017C6034D172}" type="presParOf" srcId="{98B6C6E8-F109-486A-A963-57080768A77F}" destId="{6F8F0051-132B-4460-B547-EF72C53EFE19}" srcOrd="9" destOrd="0" presId="urn:microsoft.com/office/officeart/2005/8/layout/list1"/>
    <dgm:cxn modelId="{427EE7EB-20EC-4EC0-88D3-13A7242E15F4}" type="presParOf" srcId="{98B6C6E8-F109-486A-A963-57080768A77F}" destId="{04DC3EF1-DEC8-4145-AE24-CFFE21192BF0}" srcOrd="10" destOrd="0" presId="urn:microsoft.com/office/officeart/2005/8/layout/list1"/>
    <dgm:cxn modelId="{FE8BC9D6-8C4C-40D6-A2FF-AC87AE0473D9}" type="presParOf" srcId="{98B6C6E8-F109-486A-A963-57080768A77F}" destId="{82A30609-7B45-4831-A96B-AEF49431027A}" srcOrd="11" destOrd="0" presId="urn:microsoft.com/office/officeart/2005/8/layout/list1"/>
    <dgm:cxn modelId="{87E8F6CA-8394-44E6-9E80-BFCC71EF376E}" type="presParOf" srcId="{98B6C6E8-F109-486A-A963-57080768A77F}" destId="{4646A72B-A469-4858-953E-173A2116818D}" srcOrd="12" destOrd="0" presId="urn:microsoft.com/office/officeart/2005/8/layout/list1"/>
    <dgm:cxn modelId="{304BD119-FA6E-4AD2-92DD-480C906F69B1}" type="presParOf" srcId="{4646A72B-A469-4858-953E-173A2116818D}" destId="{46CACF30-4AB4-48A3-B3F7-578F5D821A66}" srcOrd="0" destOrd="0" presId="urn:microsoft.com/office/officeart/2005/8/layout/list1"/>
    <dgm:cxn modelId="{C9CCF890-F6C0-4532-8951-016FB02D8588}" type="presParOf" srcId="{4646A72B-A469-4858-953E-173A2116818D}" destId="{8DF45743-E11D-4593-8749-C3F128B4A3AB}" srcOrd="1" destOrd="0" presId="urn:microsoft.com/office/officeart/2005/8/layout/list1"/>
    <dgm:cxn modelId="{9E6293BC-4987-4E8A-8B88-04B5883A3863}" type="presParOf" srcId="{98B6C6E8-F109-486A-A963-57080768A77F}" destId="{A02809BB-CFC3-4104-820A-11C4EA6AC5B3}" srcOrd="13" destOrd="0" presId="urn:microsoft.com/office/officeart/2005/8/layout/list1"/>
    <dgm:cxn modelId="{AACAD842-E4FF-4F6F-9FE5-56EE4B46F69B}" type="presParOf" srcId="{98B6C6E8-F109-486A-A963-57080768A77F}" destId="{B88A6BCF-E0FD-46CA-9D4E-15506AD13A74}" srcOrd="14" destOrd="0" presId="urn:microsoft.com/office/officeart/2005/8/layout/list1"/>
    <dgm:cxn modelId="{E03A10D0-455F-4E70-BBEE-2F2AB013DD2E}" type="presParOf" srcId="{98B6C6E8-F109-486A-A963-57080768A77F}" destId="{6A498361-50CA-429B-8FE7-73C2A7D3FC3A}" srcOrd="15" destOrd="0" presId="urn:microsoft.com/office/officeart/2005/8/layout/list1"/>
    <dgm:cxn modelId="{B222E68C-1484-47C2-AD0F-673C35195899}" type="presParOf" srcId="{98B6C6E8-F109-486A-A963-57080768A77F}" destId="{113B3CC2-C46C-4074-8E20-24D2BF7AB01F}" srcOrd="16" destOrd="0" presId="urn:microsoft.com/office/officeart/2005/8/layout/list1"/>
    <dgm:cxn modelId="{D49EE45C-765A-42F0-81FA-D9DD13B99A13}" type="presParOf" srcId="{113B3CC2-C46C-4074-8E20-24D2BF7AB01F}" destId="{532B19D8-229F-4AE5-8ABF-F8436A697780}" srcOrd="0" destOrd="0" presId="urn:microsoft.com/office/officeart/2005/8/layout/list1"/>
    <dgm:cxn modelId="{58F25C52-B9F3-4017-BF09-BDBA3489D827}" type="presParOf" srcId="{113B3CC2-C46C-4074-8E20-24D2BF7AB01F}" destId="{E7C4104A-3472-4863-B9B8-1C38CED66309}" srcOrd="1" destOrd="0" presId="urn:microsoft.com/office/officeart/2005/8/layout/list1"/>
    <dgm:cxn modelId="{0FEDA605-5AD6-4DEC-81E7-B9BE99897F9C}" type="presParOf" srcId="{98B6C6E8-F109-486A-A963-57080768A77F}" destId="{BE6AA068-6253-4B5D-888D-F83E2078D123}" srcOrd="17" destOrd="0" presId="urn:microsoft.com/office/officeart/2005/8/layout/list1"/>
    <dgm:cxn modelId="{E495DDA3-6549-42E5-A2F9-231CBB8DE54B}" type="presParOf" srcId="{98B6C6E8-F109-486A-A963-57080768A77F}" destId="{B7677DD8-22FF-4F21-8A8C-8664220E1BDC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8293BF-5E98-4739-AB59-0080418AA681}" type="doc">
      <dgm:prSet loTypeId="urn:microsoft.com/office/officeart/2005/8/layout/hierarchy2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5497C173-83DE-4ABB-A2CE-882FEBCCA85F}">
      <dgm:prSet phldrT="[Text]" custT="1"/>
      <dgm:spPr/>
      <dgm:t>
        <a:bodyPr/>
        <a:lstStyle/>
        <a:p>
          <a:pPr rtl="1"/>
          <a:r>
            <a:rPr lang="fa-IR" sz="2000" b="1" dirty="0" smtClean="0">
              <a:solidFill>
                <a:sysClr val="windowText" lastClr="000000"/>
              </a:solidFill>
              <a:cs typeface="B Titr" pitchFamily="2" charset="-78"/>
            </a:rPr>
            <a:t>مدت زمان اجرایی جذب تا دعوت</a:t>
          </a:r>
          <a:endParaRPr lang="en-US" sz="2000" b="1" dirty="0">
            <a:solidFill>
              <a:sysClr val="windowText" lastClr="000000"/>
            </a:solidFill>
            <a:cs typeface="B Titr" pitchFamily="2" charset="-78"/>
          </a:endParaRPr>
        </a:p>
      </dgm:t>
    </dgm:pt>
    <dgm:pt modelId="{7E27DE1F-EFAF-4BCA-B798-0511A3DD0138}" type="parTrans" cxnId="{195B1A2C-28A1-49F6-82F9-1BDF0424A9CF}">
      <dgm:prSet/>
      <dgm:spPr/>
      <dgm:t>
        <a:bodyPr/>
        <a:lstStyle/>
        <a:p>
          <a:endParaRPr lang="en-US" sz="2000" b="1"/>
        </a:p>
      </dgm:t>
    </dgm:pt>
    <dgm:pt modelId="{350508A7-F50F-4378-83B7-478DD54A0712}" type="sibTrans" cxnId="{195B1A2C-28A1-49F6-82F9-1BDF0424A9CF}">
      <dgm:prSet/>
      <dgm:spPr/>
      <dgm:t>
        <a:bodyPr/>
        <a:lstStyle/>
        <a:p>
          <a:endParaRPr lang="en-US" sz="2000" b="1"/>
        </a:p>
      </dgm:t>
    </dgm:pt>
    <dgm:pt modelId="{D2713C09-F37B-43C5-9FA4-BF97A7DEF007}">
      <dgm:prSet phldrT="[Text]" custT="1"/>
      <dgm:spPr/>
      <dgm:t>
        <a:bodyPr/>
        <a:lstStyle/>
        <a:p>
          <a:pPr rtl="1"/>
          <a:r>
            <a:rPr lang="fa-IR" sz="2000" b="1" dirty="0" smtClean="0">
              <a:cs typeface="B Mitra" pitchFamily="2" charset="-78"/>
            </a:rPr>
            <a:t>زمان جذب متناسب با شرایط تحصیلی، شغلی و ... گروه هدف تعیین می گردد</a:t>
          </a:r>
          <a:endParaRPr lang="en-US" sz="2000" b="1" dirty="0"/>
        </a:p>
      </dgm:t>
    </dgm:pt>
    <dgm:pt modelId="{556559BB-8A4A-493A-B065-04CB7CF0B8F2}" type="parTrans" cxnId="{3C2610B4-B39A-4EB9-967E-61910AEBE623}">
      <dgm:prSet custT="1"/>
      <dgm:spPr/>
      <dgm:t>
        <a:bodyPr/>
        <a:lstStyle/>
        <a:p>
          <a:endParaRPr lang="en-US" sz="2000" b="1"/>
        </a:p>
      </dgm:t>
    </dgm:pt>
    <dgm:pt modelId="{6E2DC00A-B913-4357-9BF1-84F146C3CAD8}" type="sibTrans" cxnId="{3C2610B4-B39A-4EB9-967E-61910AEBE623}">
      <dgm:prSet/>
      <dgm:spPr/>
      <dgm:t>
        <a:bodyPr/>
        <a:lstStyle/>
        <a:p>
          <a:endParaRPr lang="en-US" sz="2000" b="1"/>
        </a:p>
      </dgm:t>
    </dgm:pt>
    <dgm:pt modelId="{46912148-1A2C-4498-8E77-4D2EB93CEF09}">
      <dgm:prSet phldrT="[Text]" custT="1"/>
      <dgm:spPr/>
      <dgm:t>
        <a:bodyPr/>
        <a:lstStyle/>
        <a:p>
          <a:pPr rtl="1"/>
          <a:r>
            <a:rPr lang="fa-IR" sz="2000" b="1" dirty="0" smtClean="0">
              <a:cs typeface="B Mitra" pitchFamily="2" charset="-78"/>
            </a:rPr>
            <a:t>جذب به صورت آرام و پیوسته صورت گرفته و زمانی حدوداً سه الی حداکثر شش ماه </a:t>
          </a:r>
          <a:endParaRPr lang="en-US" sz="2000" b="1" dirty="0"/>
        </a:p>
      </dgm:t>
    </dgm:pt>
    <dgm:pt modelId="{94CC2680-0FEA-4774-A71E-88654AF7FDC4}" type="parTrans" cxnId="{40A02324-C50A-49B4-8F32-F5E604C3C948}">
      <dgm:prSet custT="1"/>
      <dgm:spPr/>
      <dgm:t>
        <a:bodyPr/>
        <a:lstStyle/>
        <a:p>
          <a:endParaRPr lang="en-US" sz="2000" b="1"/>
        </a:p>
      </dgm:t>
    </dgm:pt>
    <dgm:pt modelId="{66E509DC-7AB4-4F1A-BA88-8DD1F4238A8F}" type="sibTrans" cxnId="{40A02324-C50A-49B4-8F32-F5E604C3C948}">
      <dgm:prSet/>
      <dgm:spPr/>
      <dgm:t>
        <a:bodyPr/>
        <a:lstStyle/>
        <a:p>
          <a:endParaRPr lang="en-US" sz="2000" b="1"/>
        </a:p>
      </dgm:t>
    </dgm:pt>
    <dgm:pt modelId="{DD52A939-4C97-4B17-8F9F-158AFD043619}" type="pres">
      <dgm:prSet presAssocID="{4C8293BF-5E98-4739-AB59-0080418AA681}" presName="diagram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C85D284-D995-4D66-9A29-42F875DADCF7}" type="pres">
      <dgm:prSet presAssocID="{5497C173-83DE-4ABB-A2CE-882FEBCCA85F}" presName="root1" presStyleCnt="0"/>
      <dgm:spPr/>
    </dgm:pt>
    <dgm:pt modelId="{505412B1-DDE2-4E95-BE55-983E1D6DAD51}" type="pres">
      <dgm:prSet presAssocID="{5497C173-83DE-4ABB-A2CE-882FEBCCA85F}" presName="LevelOneTextNode" presStyleLbl="node0" presStyleIdx="0" presStyleCnt="1" custScaleY="17557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1608F2-285D-43CC-9716-708BB8322B25}" type="pres">
      <dgm:prSet presAssocID="{5497C173-83DE-4ABB-A2CE-882FEBCCA85F}" presName="level2hierChild" presStyleCnt="0"/>
      <dgm:spPr/>
    </dgm:pt>
    <dgm:pt modelId="{C2A03DCF-AD87-4C27-A5D3-0B03684E3520}" type="pres">
      <dgm:prSet presAssocID="{556559BB-8A4A-493A-B065-04CB7CF0B8F2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2CB98E72-C216-47DD-819E-CE87DAA5038E}" type="pres">
      <dgm:prSet presAssocID="{556559BB-8A4A-493A-B065-04CB7CF0B8F2}" presName="connTx" presStyleLbl="parChTrans1D2" presStyleIdx="0" presStyleCnt="2"/>
      <dgm:spPr/>
      <dgm:t>
        <a:bodyPr/>
        <a:lstStyle/>
        <a:p>
          <a:endParaRPr lang="en-US"/>
        </a:p>
      </dgm:t>
    </dgm:pt>
    <dgm:pt modelId="{C47A19C6-2BF4-4909-9194-E12C88692326}" type="pres">
      <dgm:prSet presAssocID="{D2713C09-F37B-43C5-9FA4-BF97A7DEF007}" presName="root2" presStyleCnt="0"/>
      <dgm:spPr/>
    </dgm:pt>
    <dgm:pt modelId="{1CD91987-2913-4A9F-8913-EBDA3F4031C5}" type="pres">
      <dgm:prSet presAssocID="{D2713C09-F37B-43C5-9FA4-BF97A7DEF007}" presName="LevelTwoTextNode" presStyleLbl="node2" presStyleIdx="0" presStyleCnt="2" custScaleX="166617" custScaleY="233972" custLinFactNeighborX="21250" custLinFactNeighborY="-764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010E087-6FBE-4DF3-BE70-ECFE17C4E46F}" type="pres">
      <dgm:prSet presAssocID="{D2713C09-F37B-43C5-9FA4-BF97A7DEF007}" presName="level3hierChild" presStyleCnt="0"/>
      <dgm:spPr/>
    </dgm:pt>
    <dgm:pt modelId="{4B027318-74E7-4AE8-81A2-81472B2DCEAD}" type="pres">
      <dgm:prSet presAssocID="{94CC2680-0FEA-4774-A71E-88654AF7FDC4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E8DFF360-9A32-4D28-A549-296E860A27FE}" type="pres">
      <dgm:prSet presAssocID="{94CC2680-0FEA-4774-A71E-88654AF7FDC4}" presName="connTx" presStyleLbl="parChTrans1D2" presStyleIdx="1" presStyleCnt="2"/>
      <dgm:spPr/>
      <dgm:t>
        <a:bodyPr/>
        <a:lstStyle/>
        <a:p>
          <a:endParaRPr lang="en-US"/>
        </a:p>
      </dgm:t>
    </dgm:pt>
    <dgm:pt modelId="{A3E273C7-5670-4313-9C5C-D7A5605A2C4E}" type="pres">
      <dgm:prSet presAssocID="{46912148-1A2C-4498-8E77-4D2EB93CEF09}" presName="root2" presStyleCnt="0"/>
      <dgm:spPr/>
    </dgm:pt>
    <dgm:pt modelId="{9B8B80B0-B774-4909-A997-946DA4211AD9}" type="pres">
      <dgm:prSet presAssocID="{46912148-1A2C-4498-8E77-4D2EB93CEF09}" presName="LevelTwoTextNode" presStyleLbl="node2" presStyleIdx="1" presStyleCnt="2" custScaleX="166617" custScaleY="245111" custLinFactNeighborX="21250" custLinFactNeighborY="7313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D7FF6C7-BB0B-4007-8687-BDF631CD351E}" type="pres">
      <dgm:prSet presAssocID="{46912148-1A2C-4498-8E77-4D2EB93CEF09}" presName="level3hierChild" presStyleCnt="0"/>
      <dgm:spPr/>
    </dgm:pt>
  </dgm:ptLst>
  <dgm:cxnLst>
    <dgm:cxn modelId="{1F2DE230-2510-456E-AF20-0E3BD2E1AD58}" type="presOf" srcId="{46912148-1A2C-4498-8E77-4D2EB93CEF09}" destId="{9B8B80B0-B774-4909-A997-946DA4211AD9}" srcOrd="0" destOrd="0" presId="urn:microsoft.com/office/officeart/2005/8/layout/hierarchy2"/>
    <dgm:cxn modelId="{D03BF720-4800-4176-9494-D0F9C91A6D51}" type="presOf" srcId="{556559BB-8A4A-493A-B065-04CB7CF0B8F2}" destId="{C2A03DCF-AD87-4C27-A5D3-0B03684E3520}" srcOrd="0" destOrd="0" presId="urn:microsoft.com/office/officeart/2005/8/layout/hierarchy2"/>
    <dgm:cxn modelId="{40A02324-C50A-49B4-8F32-F5E604C3C948}" srcId="{5497C173-83DE-4ABB-A2CE-882FEBCCA85F}" destId="{46912148-1A2C-4498-8E77-4D2EB93CEF09}" srcOrd="1" destOrd="0" parTransId="{94CC2680-0FEA-4774-A71E-88654AF7FDC4}" sibTransId="{66E509DC-7AB4-4F1A-BA88-8DD1F4238A8F}"/>
    <dgm:cxn modelId="{93469B8B-BE01-40E1-99F4-A2CE923C380D}" type="presOf" srcId="{94CC2680-0FEA-4774-A71E-88654AF7FDC4}" destId="{E8DFF360-9A32-4D28-A549-296E860A27FE}" srcOrd="1" destOrd="0" presId="urn:microsoft.com/office/officeart/2005/8/layout/hierarchy2"/>
    <dgm:cxn modelId="{8EEA9832-D330-4A15-9A6D-1F2F2C6C6B89}" type="presOf" srcId="{5497C173-83DE-4ABB-A2CE-882FEBCCA85F}" destId="{505412B1-DDE2-4E95-BE55-983E1D6DAD51}" srcOrd="0" destOrd="0" presId="urn:microsoft.com/office/officeart/2005/8/layout/hierarchy2"/>
    <dgm:cxn modelId="{9BB4C7FA-5551-48EF-8B54-A639CF47A598}" type="presOf" srcId="{556559BB-8A4A-493A-B065-04CB7CF0B8F2}" destId="{2CB98E72-C216-47DD-819E-CE87DAA5038E}" srcOrd="1" destOrd="0" presId="urn:microsoft.com/office/officeart/2005/8/layout/hierarchy2"/>
    <dgm:cxn modelId="{195B1A2C-28A1-49F6-82F9-1BDF0424A9CF}" srcId="{4C8293BF-5E98-4739-AB59-0080418AA681}" destId="{5497C173-83DE-4ABB-A2CE-882FEBCCA85F}" srcOrd="0" destOrd="0" parTransId="{7E27DE1F-EFAF-4BCA-B798-0511A3DD0138}" sibTransId="{350508A7-F50F-4378-83B7-478DD54A0712}"/>
    <dgm:cxn modelId="{4DC0BAA3-C819-4557-8522-0452BA1C2B51}" type="presOf" srcId="{94CC2680-0FEA-4774-A71E-88654AF7FDC4}" destId="{4B027318-74E7-4AE8-81A2-81472B2DCEAD}" srcOrd="0" destOrd="0" presId="urn:microsoft.com/office/officeart/2005/8/layout/hierarchy2"/>
    <dgm:cxn modelId="{3C2610B4-B39A-4EB9-967E-61910AEBE623}" srcId="{5497C173-83DE-4ABB-A2CE-882FEBCCA85F}" destId="{D2713C09-F37B-43C5-9FA4-BF97A7DEF007}" srcOrd="0" destOrd="0" parTransId="{556559BB-8A4A-493A-B065-04CB7CF0B8F2}" sibTransId="{6E2DC00A-B913-4357-9BF1-84F146C3CAD8}"/>
    <dgm:cxn modelId="{7A99A179-18FE-486E-8BAE-CDD34BADE005}" type="presOf" srcId="{4C8293BF-5E98-4739-AB59-0080418AA681}" destId="{DD52A939-4C97-4B17-8F9F-158AFD043619}" srcOrd="0" destOrd="0" presId="urn:microsoft.com/office/officeart/2005/8/layout/hierarchy2"/>
    <dgm:cxn modelId="{B32F0C3F-7291-4EAE-966D-8566B57E206E}" type="presOf" srcId="{D2713C09-F37B-43C5-9FA4-BF97A7DEF007}" destId="{1CD91987-2913-4A9F-8913-EBDA3F4031C5}" srcOrd="0" destOrd="0" presId="urn:microsoft.com/office/officeart/2005/8/layout/hierarchy2"/>
    <dgm:cxn modelId="{AA2F1C35-61CF-487D-94EF-50B1335DCBF7}" type="presParOf" srcId="{DD52A939-4C97-4B17-8F9F-158AFD043619}" destId="{5C85D284-D995-4D66-9A29-42F875DADCF7}" srcOrd="0" destOrd="0" presId="urn:microsoft.com/office/officeart/2005/8/layout/hierarchy2"/>
    <dgm:cxn modelId="{28FF7176-C275-4AA9-9EFF-77C37A3BDEB0}" type="presParOf" srcId="{5C85D284-D995-4D66-9A29-42F875DADCF7}" destId="{505412B1-DDE2-4E95-BE55-983E1D6DAD51}" srcOrd="0" destOrd="0" presId="urn:microsoft.com/office/officeart/2005/8/layout/hierarchy2"/>
    <dgm:cxn modelId="{4456B57E-443A-4772-8E1F-6D6B1152858E}" type="presParOf" srcId="{5C85D284-D995-4D66-9A29-42F875DADCF7}" destId="{3C1608F2-285D-43CC-9716-708BB8322B25}" srcOrd="1" destOrd="0" presId="urn:microsoft.com/office/officeart/2005/8/layout/hierarchy2"/>
    <dgm:cxn modelId="{92DCE747-2E50-4071-AC8B-6953C31FBFED}" type="presParOf" srcId="{3C1608F2-285D-43CC-9716-708BB8322B25}" destId="{C2A03DCF-AD87-4C27-A5D3-0B03684E3520}" srcOrd="0" destOrd="0" presId="urn:microsoft.com/office/officeart/2005/8/layout/hierarchy2"/>
    <dgm:cxn modelId="{179908DE-E93C-434E-87DB-496A2BC0B6A3}" type="presParOf" srcId="{C2A03DCF-AD87-4C27-A5D3-0B03684E3520}" destId="{2CB98E72-C216-47DD-819E-CE87DAA5038E}" srcOrd="0" destOrd="0" presId="urn:microsoft.com/office/officeart/2005/8/layout/hierarchy2"/>
    <dgm:cxn modelId="{2AC6074E-6BD3-46AD-AA79-52143228C673}" type="presParOf" srcId="{3C1608F2-285D-43CC-9716-708BB8322B25}" destId="{C47A19C6-2BF4-4909-9194-E12C88692326}" srcOrd="1" destOrd="0" presId="urn:microsoft.com/office/officeart/2005/8/layout/hierarchy2"/>
    <dgm:cxn modelId="{A86584D0-0D02-4F06-B9B8-F372ADEC4C5D}" type="presParOf" srcId="{C47A19C6-2BF4-4909-9194-E12C88692326}" destId="{1CD91987-2913-4A9F-8913-EBDA3F4031C5}" srcOrd="0" destOrd="0" presId="urn:microsoft.com/office/officeart/2005/8/layout/hierarchy2"/>
    <dgm:cxn modelId="{E13ACAC7-7E7F-494E-B004-16A10D2CB8A4}" type="presParOf" srcId="{C47A19C6-2BF4-4909-9194-E12C88692326}" destId="{5010E087-6FBE-4DF3-BE70-ECFE17C4E46F}" srcOrd="1" destOrd="0" presId="urn:microsoft.com/office/officeart/2005/8/layout/hierarchy2"/>
    <dgm:cxn modelId="{CD0CDF26-D113-411B-A6FF-7D64F4449AFD}" type="presParOf" srcId="{3C1608F2-285D-43CC-9716-708BB8322B25}" destId="{4B027318-74E7-4AE8-81A2-81472B2DCEAD}" srcOrd="2" destOrd="0" presId="urn:microsoft.com/office/officeart/2005/8/layout/hierarchy2"/>
    <dgm:cxn modelId="{2BF52196-4643-4E53-A29E-464A1DCF6E24}" type="presParOf" srcId="{4B027318-74E7-4AE8-81A2-81472B2DCEAD}" destId="{E8DFF360-9A32-4D28-A549-296E860A27FE}" srcOrd="0" destOrd="0" presId="urn:microsoft.com/office/officeart/2005/8/layout/hierarchy2"/>
    <dgm:cxn modelId="{69D8D4EB-8228-4A23-9858-A79B1C999A97}" type="presParOf" srcId="{3C1608F2-285D-43CC-9716-708BB8322B25}" destId="{A3E273C7-5670-4313-9C5C-D7A5605A2C4E}" srcOrd="3" destOrd="0" presId="urn:microsoft.com/office/officeart/2005/8/layout/hierarchy2"/>
    <dgm:cxn modelId="{315BA26D-1DFB-4E9D-8393-21F0BE588DBC}" type="presParOf" srcId="{A3E273C7-5670-4313-9C5C-D7A5605A2C4E}" destId="{9B8B80B0-B774-4909-A997-946DA4211AD9}" srcOrd="0" destOrd="0" presId="urn:microsoft.com/office/officeart/2005/8/layout/hierarchy2"/>
    <dgm:cxn modelId="{A8AF48EC-CA8E-4922-A296-73FB6FE04793}" type="presParOf" srcId="{A3E273C7-5670-4313-9C5C-D7A5605A2C4E}" destId="{9D7FF6C7-BB0B-4007-8687-BDF631CD351E}" srcOrd="1" destOrd="0" presId="urn:microsoft.com/office/officeart/2005/8/layout/hierarchy2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F9D999-1D99-4D4A-9EA2-005C3147A6DD}" type="doc">
      <dgm:prSet loTypeId="urn:microsoft.com/office/officeart/2005/8/layout/hProcess4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3F1DBEC-3517-4868-91A3-2A39500D2DA7}">
      <dgm:prSet phldrT="[Text]" custT="1"/>
      <dgm:spPr/>
      <dgm:t>
        <a:bodyPr/>
        <a:lstStyle/>
        <a:p>
          <a:pPr algn="ctr" rtl="1"/>
          <a:r>
            <a:rPr lang="fa-IR" sz="1200" b="1" dirty="0" smtClean="0">
              <a:cs typeface="B Titr" pitchFamily="2" charset="-78"/>
            </a:rPr>
            <a:t>اصل دوم : جذابیت وتنوع برنامه ها </a:t>
          </a:r>
          <a:endParaRPr lang="en-US" sz="1200" b="1" dirty="0">
            <a:cs typeface="B Titr" pitchFamily="2" charset="-78"/>
          </a:endParaRPr>
        </a:p>
      </dgm:t>
    </dgm:pt>
    <dgm:pt modelId="{78756886-4FF7-402D-B071-C2B39267AC62}" type="parTrans" cxnId="{82F22B3F-71CD-4567-8432-0BC91D11EA46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0D3ACD01-D7ED-48AA-BCDE-6D6B2E6CE1DC}" type="sibTrans" cxnId="{82F22B3F-71CD-4567-8432-0BC91D11EA46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99F31753-F68A-49BF-A1F8-57B15DE17C9C}">
      <dgm:prSet phldrT="[Text]" custT="1"/>
      <dgm:spPr>
        <a:solidFill>
          <a:schemeClr val="bg1"/>
        </a:solidFill>
      </dgm:spPr>
      <dgm:t>
        <a:bodyPr/>
        <a:lstStyle/>
        <a:p>
          <a:pPr algn="r" rtl="1"/>
          <a:r>
            <a:rPr lang="fa-IR" sz="1200" b="1" dirty="0" smtClean="0">
              <a:cs typeface="B Mitra" pitchFamily="2" charset="-78"/>
            </a:rPr>
            <a:t>جذاب ومتنوع باشند به گونه ای که اسباب جذب مخاطب را فراهم نماید واز ایجاد حس «تکراری بودن» و «دلزدگی» برنامه ها جلوگیری نماید </a:t>
          </a:r>
          <a:endParaRPr lang="en-US" sz="1200" b="1" dirty="0">
            <a:cs typeface="B Mitra" pitchFamily="2" charset="-78"/>
          </a:endParaRPr>
        </a:p>
      </dgm:t>
    </dgm:pt>
    <dgm:pt modelId="{50095394-65BA-4F0B-8AD9-F7D7AAC99D16}" type="parTrans" cxnId="{77AACE99-0A05-4F43-AD1A-45257B26BDD8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6009E9EA-6A62-4FBC-AD08-EEC02D9E98A7}" type="sibTrans" cxnId="{77AACE99-0A05-4F43-AD1A-45257B26BDD8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99161300-6354-4AC7-BFF2-AC6E5B9DBDAD}">
      <dgm:prSet phldrT="[Text]" custT="1"/>
      <dgm:spPr/>
      <dgm:t>
        <a:bodyPr/>
        <a:lstStyle/>
        <a:p>
          <a:pPr algn="ctr" rtl="1"/>
          <a:r>
            <a:rPr lang="fa-IR" sz="1200" b="1" dirty="0" smtClean="0">
              <a:cs typeface="B Titr" pitchFamily="2" charset="-78"/>
            </a:rPr>
            <a:t>اصل چهارم : محبت حداکثری : </a:t>
          </a:r>
          <a:endParaRPr lang="en-US" sz="1200" b="1" dirty="0">
            <a:cs typeface="B Titr" pitchFamily="2" charset="-78"/>
          </a:endParaRPr>
        </a:p>
      </dgm:t>
    </dgm:pt>
    <dgm:pt modelId="{1AFC2CC0-C01A-4FF1-AA0F-87EDDC6009A3}" type="parTrans" cxnId="{05F264E1-633D-4438-849F-1C265D3B448E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8B27D032-FF03-44DA-B581-2EFD18216AC6}" type="sibTrans" cxnId="{05F264E1-633D-4438-849F-1C265D3B448E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C61AACDB-8F3D-4EFC-9E00-66B3A3D41933}">
      <dgm:prSet phldrT="[Text]" custT="1"/>
      <dgm:spPr>
        <a:solidFill>
          <a:schemeClr val="bg1"/>
        </a:solidFill>
      </dgm:spPr>
      <dgm:t>
        <a:bodyPr/>
        <a:lstStyle/>
        <a:p>
          <a:pPr algn="r" rtl="1"/>
          <a:r>
            <a:rPr lang="fa-IR" sz="1200" b="1" dirty="0" smtClean="0">
              <a:cs typeface="B Mitra" pitchFamily="2" charset="-78"/>
            </a:rPr>
            <a:t>پرهیز افراط وتفریط </a:t>
          </a:r>
          <a:endParaRPr lang="en-US" sz="1200" b="1" dirty="0">
            <a:cs typeface="B Mitra" pitchFamily="2" charset="-78"/>
          </a:endParaRPr>
        </a:p>
      </dgm:t>
    </dgm:pt>
    <dgm:pt modelId="{9181169E-A15E-45D8-ABF8-C5891A192854}" type="parTrans" cxnId="{36E24558-6363-4CAF-A481-23C1392EAD78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7E1F22D7-B5E9-413E-A9D0-93E003499A5F}" type="sibTrans" cxnId="{36E24558-6363-4CAF-A481-23C1392EAD78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F0558140-39AC-4B66-BF55-3A28314FC996}">
      <dgm:prSet custT="1"/>
      <dgm:spPr/>
      <dgm:t>
        <a:bodyPr/>
        <a:lstStyle/>
        <a:p>
          <a:pPr algn="ctr" rtl="1"/>
          <a:r>
            <a:rPr lang="fa-IR" sz="1200" b="1" dirty="0" smtClean="0">
              <a:cs typeface="B Titr" pitchFamily="2" charset="-78"/>
            </a:rPr>
            <a:t>اصل سوم : تشویق حداکثری</a:t>
          </a:r>
          <a:endParaRPr lang="en-US" sz="1200" b="1" dirty="0">
            <a:cs typeface="B Titr" pitchFamily="2" charset="-78"/>
          </a:endParaRPr>
        </a:p>
      </dgm:t>
    </dgm:pt>
    <dgm:pt modelId="{7744A535-FCF1-4D8C-846A-7D618E00A7E7}" type="parTrans" cxnId="{FB38043F-30A8-4784-A81E-CC61BBD667D7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2A3B169E-F13A-4FEC-A042-6E3BD70DE698}" type="sibTrans" cxnId="{FB38043F-30A8-4784-A81E-CC61BBD667D7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BD2D964F-B354-4985-94B9-404260CA1548}">
      <dgm:prSet phldrT="[Text]" custT="1"/>
      <dgm:spPr/>
      <dgm:t>
        <a:bodyPr/>
        <a:lstStyle/>
        <a:p>
          <a:pPr algn="ctr" rtl="1"/>
          <a:r>
            <a:rPr lang="fa-IR" sz="1200" b="1" dirty="0" smtClean="0">
              <a:cs typeface="B Titr" pitchFamily="2" charset="-78"/>
            </a:rPr>
            <a:t>اصل اول : ارتباط گیری </a:t>
          </a:r>
          <a:endParaRPr lang="en-US" sz="1200" b="1" dirty="0">
            <a:cs typeface="B Titr" pitchFamily="2" charset="-78"/>
          </a:endParaRPr>
        </a:p>
      </dgm:t>
    </dgm:pt>
    <dgm:pt modelId="{7B3B8C14-498C-44D0-BE16-74774940E913}" type="sibTrans" cxnId="{B9AFA80D-9795-477D-9737-BF3E5EE42AC3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91860B4C-4B22-49EA-B969-7A2E1A26DC4A}" type="parTrans" cxnId="{B9AFA80D-9795-477D-9737-BF3E5EE42AC3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8844A64D-A86B-4F9A-8EB6-3001BD3E1A09}">
      <dgm:prSet phldrT="[Text]" custT="1"/>
      <dgm:spPr>
        <a:solidFill>
          <a:schemeClr val="bg1"/>
        </a:solidFill>
      </dgm:spPr>
      <dgm:t>
        <a:bodyPr/>
        <a:lstStyle/>
        <a:p>
          <a:pPr algn="r" rtl="1"/>
          <a:r>
            <a:rPr lang="fa-IR" sz="1200" b="1" dirty="0" smtClean="0">
              <a:cs typeface="B Mitra" pitchFamily="2" charset="-78"/>
            </a:rPr>
            <a:t>ارتباط کلامی </a:t>
          </a:r>
          <a:endParaRPr lang="en-US" sz="1200" b="1" dirty="0">
            <a:cs typeface="B Mitra" pitchFamily="2" charset="-78"/>
          </a:endParaRPr>
        </a:p>
      </dgm:t>
    </dgm:pt>
    <dgm:pt modelId="{52DAD6C6-8F95-465A-9EAD-E2D502D323EA}" type="sibTrans" cxnId="{E9770675-B613-419F-93F0-81F387446D9F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8D0E63B7-C8DD-4D9F-AF59-2AB21A4F70E2}" type="parTrans" cxnId="{E9770675-B613-419F-93F0-81F387446D9F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9FAFC964-8324-48BF-A205-55C79A770CDF}">
      <dgm:prSet custT="1"/>
      <dgm:spPr>
        <a:solidFill>
          <a:schemeClr val="bg1"/>
        </a:solidFill>
      </dgm:spPr>
      <dgm:t>
        <a:bodyPr/>
        <a:lstStyle/>
        <a:p>
          <a:pPr algn="r" rtl="1"/>
          <a:r>
            <a:rPr lang="fa-IR" sz="1200" b="1" dirty="0" smtClean="0">
              <a:cs typeface="B Mitra" pitchFamily="2" charset="-78"/>
            </a:rPr>
            <a:t>فضای ارتباط</a:t>
          </a:r>
          <a:endParaRPr lang="en-US" sz="1200" b="1" dirty="0">
            <a:cs typeface="B Mitra" pitchFamily="2" charset="-78"/>
          </a:endParaRPr>
        </a:p>
      </dgm:t>
    </dgm:pt>
    <dgm:pt modelId="{2E23D8DF-F1CA-4B69-B783-6F0ED3C92C0B}" type="parTrans" cxnId="{9665B206-4FB7-4441-8FA2-023904C3B5CB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7771BAAE-6A74-4A78-A57C-B44127CF99A6}" type="sibTrans" cxnId="{9665B206-4FB7-4441-8FA2-023904C3B5CB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9334A2C7-2552-4202-90BB-667FE54994C4}">
      <dgm:prSet custT="1"/>
      <dgm:spPr>
        <a:solidFill>
          <a:schemeClr val="bg1"/>
        </a:solidFill>
      </dgm:spPr>
      <dgm:t>
        <a:bodyPr/>
        <a:lstStyle/>
        <a:p>
          <a:pPr algn="r" rtl="1"/>
          <a:r>
            <a:rPr lang="fa-IR" sz="1200" b="1" dirty="0" smtClean="0">
              <a:cs typeface="B Mitra" pitchFamily="2" charset="-78"/>
            </a:rPr>
            <a:t>خوب گوش دادن ، خوب سخن گفتن ، سخن خوب گفتن و... </a:t>
          </a:r>
        </a:p>
      </dgm:t>
    </dgm:pt>
    <dgm:pt modelId="{F325EC5E-72F2-431A-B74E-02EBC2127F8E}" type="parTrans" cxnId="{734EB768-4430-4ACC-86DE-6CAACE450F4D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786ED068-C217-44D9-A249-EF551F42C6B0}" type="sibTrans" cxnId="{734EB768-4430-4ACC-86DE-6CAACE450F4D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B3963FF5-78DC-4990-BE36-2BBD5C627433}">
      <dgm:prSet custT="1"/>
      <dgm:spPr>
        <a:solidFill>
          <a:schemeClr val="bg1"/>
        </a:solidFill>
      </dgm:spPr>
      <dgm:t>
        <a:bodyPr/>
        <a:lstStyle/>
        <a:p>
          <a:pPr algn="r" rtl="1"/>
          <a:r>
            <a:rPr lang="fa-IR" sz="1200" b="1" dirty="0" smtClean="0">
              <a:cs typeface="B Mitra" pitchFamily="2" charset="-78"/>
            </a:rPr>
            <a:t>تشویق کلی نباشد</a:t>
          </a:r>
          <a:endParaRPr lang="en-US" sz="1200" b="1" dirty="0">
            <a:cs typeface="B Mitra" pitchFamily="2" charset="-78"/>
          </a:endParaRPr>
        </a:p>
      </dgm:t>
    </dgm:pt>
    <dgm:pt modelId="{C8C20465-F02C-4457-84E1-E912E43B3C17}" type="parTrans" cxnId="{F187C6F4-C75A-4EF2-9D14-6733B07F4F27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C3DB8CE5-1E16-4EFD-98DA-94EAD7BCE571}" type="sibTrans" cxnId="{F187C6F4-C75A-4EF2-9D14-6733B07F4F27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A75A355A-B86F-49A6-9DAE-3FEAC4B21843}">
      <dgm:prSet custT="1"/>
      <dgm:spPr>
        <a:solidFill>
          <a:schemeClr val="bg1"/>
        </a:solidFill>
      </dgm:spPr>
      <dgm:t>
        <a:bodyPr/>
        <a:lstStyle/>
        <a:p>
          <a:pPr algn="r" rtl="1"/>
          <a:r>
            <a:rPr lang="fa-IR" sz="1200" b="1" dirty="0" smtClean="0">
              <a:cs typeface="B Mitra" pitchFamily="2" charset="-78"/>
            </a:rPr>
            <a:t>مخاطب در به وجود آمدن عامل تشویق نقش داشته باشد </a:t>
          </a:r>
          <a:endParaRPr lang="en-US" sz="1200" b="1" dirty="0">
            <a:cs typeface="B Mitra" pitchFamily="2" charset="-78"/>
          </a:endParaRPr>
        </a:p>
      </dgm:t>
    </dgm:pt>
    <dgm:pt modelId="{0FE1AD00-7F4B-4E61-9519-D4F4BD83B8B8}" type="parTrans" cxnId="{7A9866F4-E29C-478A-B50B-4486168B5F9D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FA6225F8-C630-4915-998E-EA4EAB9DC780}" type="sibTrans" cxnId="{7A9866F4-E29C-478A-B50B-4486168B5F9D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BCCB40F4-3DDB-472E-89D3-E3DB352F99EC}">
      <dgm:prSet custT="1"/>
      <dgm:spPr>
        <a:solidFill>
          <a:schemeClr val="bg1"/>
        </a:solidFill>
      </dgm:spPr>
      <dgm:t>
        <a:bodyPr/>
        <a:lstStyle/>
        <a:p>
          <a:pPr algn="r" rtl="1"/>
          <a:r>
            <a:rPr lang="fa-IR" sz="1200" b="1" dirty="0" smtClean="0">
              <a:cs typeface="B Mitra" pitchFamily="2" charset="-78"/>
            </a:rPr>
            <a:t>نباید به شکل رشوه وتطمیع باشد </a:t>
          </a:r>
          <a:endParaRPr lang="en-US" sz="1200" b="1" dirty="0">
            <a:cs typeface="B Mitra" pitchFamily="2" charset="-78"/>
          </a:endParaRPr>
        </a:p>
      </dgm:t>
    </dgm:pt>
    <dgm:pt modelId="{D47F96D6-DF8F-441E-A840-B00145BA0B03}" type="parTrans" cxnId="{5E33E057-632B-4DE5-AD6E-C8D70AF9C86A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BB4E5AD9-A8AB-4097-939E-8E1723001333}" type="sibTrans" cxnId="{5E33E057-632B-4DE5-AD6E-C8D70AF9C86A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E6339E54-7DDC-4C57-B04E-72CC32A31F51}">
      <dgm:prSet custT="1"/>
      <dgm:spPr>
        <a:solidFill>
          <a:schemeClr val="bg1"/>
        </a:solidFill>
      </dgm:spPr>
      <dgm:t>
        <a:bodyPr/>
        <a:lstStyle/>
        <a:p>
          <a:pPr algn="r" rtl="1"/>
          <a:r>
            <a:rPr lang="fa-IR" sz="1200" b="1" dirty="0" smtClean="0">
              <a:cs typeface="B Mitra" pitchFamily="2" charset="-78"/>
            </a:rPr>
            <a:t>شیوه ابراز محبت </a:t>
          </a:r>
          <a:endParaRPr lang="en-US" sz="1200" b="1" dirty="0">
            <a:cs typeface="B Mitra" pitchFamily="2" charset="-78"/>
          </a:endParaRPr>
        </a:p>
      </dgm:t>
    </dgm:pt>
    <dgm:pt modelId="{753A8123-FB77-4AD1-AFD9-523597999F4C}" type="parTrans" cxnId="{AE1E0894-E7CE-430F-B033-013C21A1D670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1B063459-D239-46BD-B12D-C4758A9A5674}" type="sibTrans" cxnId="{AE1E0894-E7CE-430F-B033-013C21A1D670}">
      <dgm:prSet/>
      <dgm:spPr/>
      <dgm:t>
        <a:bodyPr/>
        <a:lstStyle/>
        <a:p>
          <a:pPr algn="r" rtl="1"/>
          <a:endParaRPr lang="en-US" sz="1200" b="1">
            <a:cs typeface="B Mitra" pitchFamily="2" charset="-78"/>
          </a:endParaRPr>
        </a:p>
      </dgm:t>
    </dgm:pt>
    <dgm:pt modelId="{EA962DB7-94CA-495A-9272-26EBE16F8CEB}" type="pres">
      <dgm:prSet presAssocID="{24F9D999-1D99-4D4A-9EA2-005C3147A6DD}" presName="Name0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687045-655F-462A-9303-22494D45DE7B}" type="pres">
      <dgm:prSet presAssocID="{24F9D999-1D99-4D4A-9EA2-005C3147A6DD}" presName="tSp" presStyleCnt="0"/>
      <dgm:spPr/>
    </dgm:pt>
    <dgm:pt modelId="{91553CF8-3A04-48AD-85C1-A91128446616}" type="pres">
      <dgm:prSet presAssocID="{24F9D999-1D99-4D4A-9EA2-005C3147A6DD}" presName="bSp" presStyleCnt="0"/>
      <dgm:spPr/>
    </dgm:pt>
    <dgm:pt modelId="{9C7437D2-ABA2-4F85-BADF-087535934CC6}" type="pres">
      <dgm:prSet presAssocID="{24F9D999-1D99-4D4A-9EA2-005C3147A6DD}" presName="process" presStyleCnt="0"/>
      <dgm:spPr/>
    </dgm:pt>
    <dgm:pt modelId="{42BC4E58-B554-4168-BEFD-F477D2F5741D}" type="pres">
      <dgm:prSet presAssocID="{BD2D964F-B354-4985-94B9-404260CA1548}" presName="composite1" presStyleCnt="0"/>
      <dgm:spPr/>
    </dgm:pt>
    <dgm:pt modelId="{01B0351A-CBD5-4D99-B315-CEAC6AF61BEE}" type="pres">
      <dgm:prSet presAssocID="{BD2D964F-B354-4985-94B9-404260CA1548}" presName="dummyNode1" presStyleLbl="node1" presStyleIdx="0" presStyleCnt="4"/>
      <dgm:spPr/>
    </dgm:pt>
    <dgm:pt modelId="{A474D22B-0A2B-4A7A-A8BA-5FC4111C0068}" type="pres">
      <dgm:prSet presAssocID="{BD2D964F-B354-4985-94B9-404260CA1548}" presName="childNode1" presStyleLbl="bgAcc1" presStyleIdx="0" presStyleCnt="4" custScaleY="1690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F1CF52-87A4-4BD3-8A4C-8D4D6AC025A7}" type="pres">
      <dgm:prSet presAssocID="{BD2D964F-B354-4985-94B9-404260CA1548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F0DDBD-2B0F-44C8-B145-2EA80CB42AF4}" type="pres">
      <dgm:prSet presAssocID="{BD2D964F-B354-4985-94B9-404260CA1548}" presName="parentNode1" presStyleLbl="node1" presStyleIdx="0" presStyleCnt="4" custLinFactNeighborX="5900" custLinFactNeighborY="2749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743A44-5DBE-40FD-B55F-F15070856E3C}" type="pres">
      <dgm:prSet presAssocID="{BD2D964F-B354-4985-94B9-404260CA1548}" presName="connSite1" presStyleCnt="0"/>
      <dgm:spPr/>
    </dgm:pt>
    <dgm:pt modelId="{6CC46ABF-9499-4321-84D9-5E2D4381FDB2}" type="pres">
      <dgm:prSet presAssocID="{7B3B8C14-498C-44D0-BE16-74774940E913}" presName="Name9" presStyleLbl="sibTrans2D1" presStyleIdx="0" presStyleCnt="3"/>
      <dgm:spPr/>
      <dgm:t>
        <a:bodyPr/>
        <a:lstStyle/>
        <a:p>
          <a:endParaRPr lang="en-US"/>
        </a:p>
      </dgm:t>
    </dgm:pt>
    <dgm:pt modelId="{F474413E-8312-49CD-9D51-86485E76506F}" type="pres">
      <dgm:prSet presAssocID="{D3F1DBEC-3517-4868-91A3-2A39500D2DA7}" presName="composite2" presStyleCnt="0"/>
      <dgm:spPr/>
    </dgm:pt>
    <dgm:pt modelId="{0E84AEC4-3EDC-402A-915F-0E071E757DF5}" type="pres">
      <dgm:prSet presAssocID="{D3F1DBEC-3517-4868-91A3-2A39500D2DA7}" presName="dummyNode2" presStyleLbl="node1" presStyleIdx="0" presStyleCnt="4"/>
      <dgm:spPr/>
    </dgm:pt>
    <dgm:pt modelId="{265CBD6B-DD64-4B32-929D-999FC07196AB}" type="pres">
      <dgm:prSet presAssocID="{D3F1DBEC-3517-4868-91A3-2A39500D2DA7}" presName="childNode2" presStyleLbl="bgAcc1" presStyleIdx="1" presStyleCnt="4" custScaleY="1688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0D4EF0-4F55-4013-BCA5-AD57FC5BE00D}" type="pres">
      <dgm:prSet presAssocID="{D3F1DBEC-3517-4868-91A3-2A39500D2DA7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48332-4719-4816-8253-95CFED8873EA}" type="pres">
      <dgm:prSet presAssocID="{D3F1DBEC-3517-4868-91A3-2A39500D2DA7}" presName="parentNode2" presStyleLbl="node1" presStyleIdx="1" presStyleCnt="4" custLinFactNeighborX="-6594" custLinFactNeighborY="-4168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A4B3E7-FFA4-40A8-8F0C-3E8620382E0F}" type="pres">
      <dgm:prSet presAssocID="{D3F1DBEC-3517-4868-91A3-2A39500D2DA7}" presName="connSite2" presStyleCnt="0"/>
      <dgm:spPr/>
    </dgm:pt>
    <dgm:pt modelId="{617D9C4B-F177-4EE2-9ECD-425F082B9428}" type="pres">
      <dgm:prSet presAssocID="{0D3ACD01-D7ED-48AA-BCDE-6D6B2E6CE1DC}" presName="Name18" presStyleLbl="sibTrans2D1" presStyleIdx="1" presStyleCnt="3"/>
      <dgm:spPr/>
      <dgm:t>
        <a:bodyPr/>
        <a:lstStyle/>
        <a:p>
          <a:endParaRPr lang="en-US"/>
        </a:p>
      </dgm:t>
    </dgm:pt>
    <dgm:pt modelId="{42D64F7E-D5FD-4819-A30D-42D7F611C606}" type="pres">
      <dgm:prSet presAssocID="{F0558140-39AC-4B66-BF55-3A28314FC996}" presName="composite1" presStyleCnt="0"/>
      <dgm:spPr/>
    </dgm:pt>
    <dgm:pt modelId="{9BD4449C-B385-448B-95A5-A38CAF491231}" type="pres">
      <dgm:prSet presAssocID="{F0558140-39AC-4B66-BF55-3A28314FC996}" presName="dummyNode1" presStyleLbl="node1" presStyleIdx="1" presStyleCnt="4"/>
      <dgm:spPr/>
    </dgm:pt>
    <dgm:pt modelId="{FFA53167-47B7-46BD-931D-23CA2DAE1449}" type="pres">
      <dgm:prSet presAssocID="{F0558140-39AC-4B66-BF55-3A28314FC996}" presName="childNode1" presStyleLbl="bgAcc1" presStyleIdx="2" presStyleCnt="4" custScaleY="1577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6AE780-B4ED-4AED-A8C9-E883D6776E7F}" type="pres">
      <dgm:prSet presAssocID="{F0558140-39AC-4B66-BF55-3A28314FC996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0857A6-80EA-4440-9916-C71AAADF8FD8}" type="pres">
      <dgm:prSet presAssocID="{F0558140-39AC-4B66-BF55-3A28314FC996}" presName="parentNode1" presStyleLbl="node1" presStyleIdx="2" presStyleCnt="4" custLinFactNeighborY="2022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DBD930-A9E0-4B63-A19F-8FE560D5FEA5}" type="pres">
      <dgm:prSet presAssocID="{F0558140-39AC-4B66-BF55-3A28314FC996}" presName="connSite1" presStyleCnt="0"/>
      <dgm:spPr/>
    </dgm:pt>
    <dgm:pt modelId="{9384C7FD-AB6D-4129-B4F9-882BB164BE09}" type="pres">
      <dgm:prSet presAssocID="{2A3B169E-F13A-4FEC-A042-6E3BD70DE698}" presName="Name9" presStyleLbl="sibTrans2D1" presStyleIdx="2" presStyleCnt="3"/>
      <dgm:spPr/>
      <dgm:t>
        <a:bodyPr/>
        <a:lstStyle/>
        <a:p>
          <a:endParaRPr lang="en-US"/>
        </a:p>
      </dgm:t>
    </dgm:pt>
    <dgm:pt modelId="{BB8BC2ED-35C1-40CE-9C92-D29D35FA47FB}" type="pres">
      <dgm:prSet presAssocID="{99161300-6354-4AC7-BFF2-AC6E5B9DBDAD}" presName="composite2" presStyleCnt="0"/>
      <dgm:spPr/>
    </dgm:pt>
    <dgm:pt modelId="{F67C44DC-7060-45E6-BC3B-D5A213B22214}" type="pres">
      <dgm:prSet presAssocID="{99161300-6354-4AC7-BFF2-AC6E5B9DBDAD}" presName="dummyNode2" presStyleLbl="node1" presStyleIdx="2" presStyleCnt="4"/>
      <dgm:spPr/>
    </dgm:pt>
    <dgm:pt modelId="{A9F2C814-C41D-4253-8E2C-DA2C8DA4C7EC}" type="pres">
      <dgm:prSet presAssocID="{99161300-6354-4AC7-BFF2-AC6E5B9DBDAD}" presName="childNode2" presStyleLbl="bgAcc1" presStyleIdx="3" presStyleCnt="4" custScaleY="1577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01CDAB8-F5A8-4E69-918D-6F08AD514D6E}" type="pres">
      <dgm:prSet presAssocID="{99161300-6354-4AC7-BFF2-AC6E5B9DBDAD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99D2F9-196B-4736-B600-3A201D8BEFB0}" type="pres">
      <dgm:prSet presAssocID="{99161300-6354-4AC7-BFF2-AC6E5B9DBDAD}" presName="parentNode2" presStyleLbl="node1" presStyleIdx="3" presStyleCnt="4" custLinFactNeighborY="-6437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81988D-0AB0-438A-B1E8-19AECB88926F}" type="pres">
      <dgm:prSet presAssocID="{99161300-6354-4AC7-BFF2-AC6E5B9DBDAD}" presName="connSite2" presStyleCnt="0"/>
      <dgm:spPr/>
    </dgm:pt>
  </dgm:ptLst>
  <dgm:cxnLst>
    <dgm:cxn modelId="{734EB768-4430-4ACC-86DE-6CAACE450F4D}" srcId="{BD2D964F-B354-4985-94B9-404260CA1548}" destId="{9334A2C7-2552-4202-90BB-667FE54994C4}" srcOrd="2" destOrd="0" parTransId="{F325EC5E-72F2-431A-B74E-02EBC2127F8E}" sibTransId="{786ED068-C217-44D9-A249-EF551F42C6B0}"/>
    <dgm:cxn modelId="{C405AC9C-2300-4AF2-ACBF-0EA6016F6B4D}" type="presOf" srcId="{BCCB40F4-3DDB-472E-89D3-E3DB352F99EC}" destId="{A9F2C814-C41D-4253-8E2C-DA2C8DA4C7EC}" srcOrd="0" destOrd="1" presId="urn:microsoft.com/office/officeart/2005/8/layout/hProcess4"/>
    <dgm:cxn modelId="{05F264E1-633D-4438-849F-1C265D3B448E}" srcId="{24F9D999-1D99-4D4A-9EA2-005C3147A6DD}" destId="{99161300-6354-4AC7-BFF2-AC6E5B9DBDAD}" srcOrd="3" destOrd="0" parTransId="{1AFC2CC0-C01A-4FF1-AA0F-87EDDC6009A3}" sibTransId="{8B27D032-FF03-44DA-B581-2EFD18216AC6}"/>
    <dgm:cxn modelId="{596C7FE1-4D7F-484E-9329-33AF8571692E}" type="presOf" srcId="{C61AACDB-8F3D-4EFC-9E00-66B3A3D41933}" destId="{D01CDAB8-F5A8-4E69-918D-6F08AD514D6E}" srcOrd="1" destOrd="0" presId="urn:microsoft.com/office/officeart/2005/8/layout/hProcess4"/>
    <dgm:cxn modelId="{3184C102-5379-412F-884F-65B687C8E867}" type="presOf" srcId="{C61AACDB-8F3D-4EFC-9E00-66B3A3D41933}" destId="{A9F2C814-C41D-4253-8E2C-DA2C8DA4C7EC}" srcOrd="0" destOrd="0" presId="urn:microsoft.com/office/officeart/2005/8/layout/hProcess4"/>
    <dgm:cxn modelId="{E9770675-B613-419F-93F0-81F387446D9F}" srcId="{BD2D964F-B354-4985-94B9-404260CA1548}" destId="{8844A64D-A86B-4F9A-8EB6-3001BD3E1A09}" srcOrd="0" destOrd="0" parTransId="{8D0E63B7-C8DD-4D9F-AF59-2AB21A4F70E2}" sibTransId="{52DAD6C6-8F95-465A-9EAD-E2D502D323EA}"/>
    <dgm:cxn modelId="{7A4BA911-6572-4DE1-AAC4-69B180CEB692}" type="presOf" srcId="{8844A64D-A86B-4F9A-8EB6-3001BD3E1A09}" destId="{A474D22B-0A2B-4A7A-A8BA-5FC4111C0068}" srcOrd="0" destOrd="0" presId="urn:microsoft.com/office/officeart/2005/8/layout/hProcess4"/>
    <dgm:cxn modelId="{99EB39AD-1721-45D5-9B81-CBE330F01403}" type="presOf" srcId="{8844A64D-A86B-4F9A-8EB6-3001BD3E1A09}" destId="{1AF1CF52-87A4-4BD3-8A4C-8D4D6AC025A7}" srcOrd="1" destOrd="0" presId="urn:microsoft.com/office/officeart/2005/8/layout/hProcess4"/>
    <dgm:cxn modelId="{F078E809-854E-4235-98EF-20B405F1F334}" type="presOf" srcId="{9334A2C7-2552-4202-90BB-667FE54994C4}" destId="{1AF1CF52-87A4-4BD3-8A4C-8D4D6AC025A7}" srcOrd="1" destOrd="2" presId="urn:microsoft.com/office/officeart/2005/8/layout/hProcess4"/>
    <dgm:cxn modelId="{5E33E057-632B-4DE5-AD6E-C8D70AF9C86A}" srcId="{99161300-6354-4AC7-BFF2-AC6E5B9DBDAD}" destId="{BCCB40F4-3DDB-472E-89D3-E3DB352F99EC}" srcOrd="1" destOrd="0" parTransId="{D47F96D6-DF8F-441E-A840-B00145BA0B03}" sibTransId="{BB4E5AD9-A8AB-4097-939E-8E1723001333}"/>
    <dgm:cxn modelId="{274A863F-9E36-4D29-95B4-DCDF7D80C566}" type="presOf" srcId="{B3963FF5-78DC-4990-BE36-2BBD5C627433}" destId="{256AE780-B4ED-4AED-A8C9-E883D6776E7F}" srcOrd="1" destOrd="0" presId="urn:microsoft.com/office/officeart/2005/8/layout/hProcess4"/>
    <dgm:cxn modelId="{B9AFA80D-9795-477D-9737-BF3E5EE42AC3}" srcId="{24F9D999-1D99-4D4A-9EA2-005C3147A6DD}" destId="{BD2D964F-B354-4985-94B9-404260CA1548}" srcOrd="0" destOrd="0" parTransId="{91860B4C-4B22-49EA-B969-7A2E1A26DC4A}" sibTransId="{7B3B8C14-498C-44D0-BE16-74774940E913}"/>
    <dgm:cxn modelId="{EEAF941D-EA59-4B93-AAE8-5D4B1F9C2C6D}" type="presOf" srcId="{99F31753-F68A-49BF-A1F8-57B15DE17C9C}" destId="{760D4EF0-4F55-4013-BCA5-AD57FC5BE00D}" srcOrd="1" destOrd="0" presId="urn:microsoft.com/office/officeart/2005/8/layout/hProcess4"/>
    <dgm:cxn modelId="{7A9866F4-E29C-478A-B50B-4486168B5F9D}" srcId="{F0558140-39AC-4B66-BF55-3A28314FC996}" destId="{A75A355A-B86F-49A6-9DAE-3FEAC4B21843}" srcOrd="1" destOrd="0" parTransId="{0FE1AD00-7F4B-4E61-9519-D4F4BD83B8B8}" sibTransId="{FA6225F8-C630-4915-998E-EA4EAB9DC780}"/>
    <dgm:cxn modelId="{B66D06EB-F202-4C62-875A-541CF76EDBD3}" type="presOf" srcId="{99F31753-F68A-49BF-A1F8-57B15DE17C9C}" destId="{265CBD6B-DD64-4B32-929D-999FC07196AB}" srcOrd="0" destOrd="0" presId="urn:microsoft.com/office/officeart/2005/8/layout/hProcess4"/>
    <dgm:cxn modelId="{20EB1DB2-7A78-4EDF-9AD3-80D320CFAAFE}" type="presOf" srcId="{A75A355A-B86F-49A6-9DAE-3FEAC4B21843}" destId="{256AE780-B4ED-4AED-A8C9-E883D6776E7F}" srcOrd="1" destOrd="1" presId="urn:microsoft.com/office/officeart/2005/8/layout/hProcess4"/>
    <dgm:cxn modelId="{9E9B67B7-A174-4C2E-AC7E-EB22E8419564}" type="presOf" srcId="{E6339E54-7DDC-4C57-B04E-72CC32A31F51}" destId="{D01CDAB8-F5A8-4E69-918D-6F08AD514D6E}" srcOrd="1" destOrd="2" presId="urn:microsoft.com/office/officeart/2005/8/layout/hProcess4"/>
    <dgm:cxn modelId="{A6FB15D6-BD35-4276-838E-5F5DCDBA0FFA}" type="presOf" srcId="{E6339E54-7DDC-4C57-B04E-72CC32A31F51}" destId="{A9F2C814-C41D-4253-8E2C-DA2C8DA4C7EC}" srcOrd="0" destOrd="2" presId="urn:microsoft.com/office/officeart/2005/8/layout/hProcess4"/>
    <dgm:cxn modelId="{82F22B3F-71CD-4567-8432-0BC91D11EA46}" srcId="{24F9D999-1D99-4D4A-9EA2-005C3147A6DD}" destId="{D3F1DBEC-3517-4868-91A3-2A39500D2DA7}" srcOrd="1" destOrd="0" parTransId="{78756886-4FF7-402D-B071-C2B39267AC62}" sibTransId="{0D3ACD01-D7ED-48AA-BCDE-6D6B2E6CE1DC}"/>
    <dgm:cxn modelId="{FB38043F-30A8-4784-A81E-CC61BBD667D7}" srcId="{24F9D999-1D99-4D4A-9EA2-005C3147A6DD}" destId="{F0558140-39AC-4B66-BF55-3A28314FC996}" srcOrd="2" destOrd="0" parTransId="{7744A535-FCF1-4D8C-846A-7D618E00A7E7}" sibTransId="{2A3B169E-F13A-4FEC-A042-6E3BD70DE698}"/>
    <dgm:cxn modelId="{6538CD99-8BF2-422D-950E-350100CBACF4}" type="presOf" srcId="{2A3B169E-F13A-4FEC-A042-6E3BD70DE698}" destId="{9384C7FD-AB6D-4129-B4F9-882BB164BE09}" srcOrd="0" destOrd="0" presId="urn:microsoft.com/office/officeart/2005/8/layout/hProcess4"/>
    <dgm:cxn modelId="{AE1E0894-E7CE-430F-B033-013C21A1D670}" srcId="{99161300-6354-4AC7-BFF2-AC6E5B9DBDAD}" destId="{E6339E54-7DDC-4C57-B04E-72CC32A31F51}" srcOrd="2" destOrd="0" parTransId="{753A8123-FB77-4AD1-AFD9-523597999F4C}" sibTransId="{1B063459-D239-46BD-B12D-C4758A9A5674}"/>
    <dgm:cxn modelId="{9665B206-4FB7-4441-8FA2-023904C3B5CB}" srcId="{BD2D964F-B354-4985-94B9-404260CA1548}" destId="{9FAFC964-8324-48BF-A205-55C79A770CDF}" srcOrd="1" destOrd="0" parTransId="{2E23D8DF-F1CA-4B69-B783-6F0ED3C92C0B}" sibTransId="{7771BAAE-6A74-4A78-A57C-B44127CF99A6}"/>
    <dgm:cxn modelId="{F187C6F4-C75A-4EF2-9D14-6733B07F4F27}" srcId="{F0558140-39AC-4B66-BF55-3A28314FC996}" destId="{B3963FF5-78DC-4990-BE36-2BBD5C627433}" srcOrd="0" destOrd="0" parTransId="{C8C20465-F02C-4457-84E1-E912E43B3C17}" sibTransId="{C3DB8CE5-1E16-4EFD-98DA-94EAD7BCE571}"/>
    <dgm:cxn modelId="{66F76148-E814-404D-A511-BFBAABCF6EA5}" type="presOf" srcId="{24F9D999-1D99-4D4A-9EA2-005C3147A6DD}" destId="{EA962DB7-94CA-495A-9272-26EBE16F8CEB}" srcOrd="0" destOrd="0" presId="urn:microsoft.com/office/officeart/2005/8/layout/hProcess4"/>
    <dgm:cxn modelId="{29594D2A-0347-4760-A5C2-6B38FFA89ABD}" type="presOf" srcId="{99161300-6354-4AC7-BFF2-AC6E5B9DBDAD}" destId="{1F99D2F9-196B-4736-B600-3A201D8BEFB0}" srcOrd="0" destOrd="0" presId="urn:microsoft.com/office/officeart/2005/8/layout/hProcess4"/>
    <dgm:cxn modelId="{11F2B8CE-0CD9-4016-834E-7C4D94DA6CC1}" type="presOf" srcId="{9FAFC964-8324-48BF-A205-55C79A770CDF}" destId="{A474D22B-0A2B-4A7A-A8BA-5FC4111C0068}" srcOrd="0" destOrd="1" presId="urn:microsoft.com/office/officeart/2005/8/layout/hProcess4"/>
    <dgm:cxn modelId="{7DF51B49-DB81-4762-8091-187862DCA760}" type="presOf" srcId="{D3F1DBEC-3517-4868-91A3-2A39500D2DA7}" destId="{91D48332-4719-4816-8253-95CFED8873EA}" srcOrd="0" destOrd="0" presId="urn:microsoft.com/office/officeart/2005/8/layout/hProcess4"/>
    <dgm:cxn modelId="{77A52AE5-7DEC-4685-B1B1-6ADBC45D4A1B}" type="presOf" srcId="{A75A355A-B86F-49A6-9DAE-3FEAC4B21843}" destId="{FFA53167-47B7-46BD-931D-23CA2DAE1449}" srcOrd="0" destOrd="1" presId="urn:microsoft.com/office/officeart/2005/8/layout/hProcess4"/>
    <dgm:cxn modelId="{E933569A-DBA0-4158-BBE6-644B8B535D4D}" type="presOf" srcId="{9334A2C7-2552-4202-90BB-667FE54994C4}" destId="{A474D22B-0A2B-4A7A-A8BA-5FC4111C0068}" srcOrd="0" destOrd="2" presId="urn:microsoft.com/office/officeart/2005/8/layout/hProcess4"/>
    <dgm:cxn modelId="{9AC85422-D26A-4136-AE66-350734756487}" type="presOf" srcId="{0D3ACD01-D7ED-48AA-BCDE-6D6B2E6CE1DC}" destId="{617D9C4B-F177-4EE2-9ECD-425F082B9428}" srcOrd="0" destOrd="0" presId="urn:microsoft.com/office/officeart/2005/8/layout/hProcess4"/>
    <dgm:cxn modelId="{573A25FA-2E0D-42BF-ABC1-193D6BC52687}" type="presOf" srcId="{9FAFC964-8324-48BF-A205-55C79A770CDF}" destId="{1AF1CF52-87A4-4BD3-8A4C-8D4D6AC025A7}" srcOrd="1" destOrd="1" presId="urn:microsoft.com/office/officeart/2005/8/layout/hProcess4"/>
    <dgm:cxn modelId="{77AACE99-0A05-4F43-AD1A-45257B26BDD8}" srcId="{D3F1DBEC-3517-4868-91A3-2A39500D2DA7}" destId="{99F31753-F68A-49BF-A1F8-57B15DE17C9C}" srcOrd="0" destOrd="0" parTransId="{50095394-65BA-4F0B-8AD9-F7D7AAC99D16}" sibTransId="{6009E9EA-6A62-4FBC-AD08-EEC02D9E98A7}"/>
    <dgm:cxn modelId="{6D559659-899E-427B-A2D0-D087558124BA}" type="presOf" srcId="{BD2D964F-B354-4985-94B9-404260CA1548}" destId="{7CF0DDBD-2B0F-44C8-B145-2EA80CB42AF4}" srcOrd="0" destOrd="0" presId="urn:microsoft.com/office/officeart/2005/8/layout/hProcess4"/>
    <dgm:cxn modelId="{DBF664D9-7D21-4F53-AE54-9F0741671C01}" type="presOf" srcId="{F0558140-39AC-4B66-BF55-3A28314FC996}" destId="{500857A6-80EA-4440-9916-C71AAADF8FD8}" srcOrd="0" destOrd="0" presId="urn:microsoft.com/office/officeart/2005/8/layout/hProcess4"/>
    <dgm:cxn modelId="{AF987FED-207C-42C4-AF63-693A52EDB18C}" type="presOf" srcId="{BCCB40F4-3DDB-472E-89D3-E3DB352F99EC}" destId="{D01CDAB8-F5A8-4E69-918D-6F08AD514D6E}" srcOrd="1" destOrd="1" presId="urn:microsoft.com/office/officeart/2005/8/layout/hProcess4"/>
    <dgm:cxn modelId="{25E1AA44-A35E-42EE-AC9A-3D3B02946E4F}" type="presOf" srcId="{B3963FF5-78DC-4990-BE36-2BBD5C627433}" destId="{FFA53167-47B7-46BD-931D-23CA2DAE1449}" srcOrd="0" destOrd="0" presId="urn:microsoft.com/office/officeart/2005/8/layout/hProcess4"/>
    <dgm:cxn modelId="{36E24558-6363-4CAF-A481-23C1392EAD78}" srcId="{99161300-6354-4AC7-BFF2-AC6E5B9DBDAD}" destId="{C61AACDB-8F3D-4EFC-9E00-66B3A3D41933}" srcOrd="0" destOrd="0" parTransId="{9181169E-A15E-45D8-ABF8-C5891A192854}" sibTransId="{7E1F22D7-B5E9-413E-A9D0-93E003499A5F}"/>
    <dgm:cxn modelId="{97F8CFDF-5EF7-4DAC-94C2-17A3A922DC7E}" type="presOf" srcId="{7B3B8C14-498C-44D0-BE16-74774940E913}" destId="{6CC46ABF-9499-4321-84D9-5E2D4381FDB2}" srcOrd="0" destOrd="0" presId="urn:microsoft.com/office/officeart/2005/8/layout/hProcess4"/>
    <dgm:cxn modelId="{F3995856-AFC8-4E6B-BFC6-8947383739C4}" type="presParOf" srcId="{EA962DB7-94CA-495A-9272-26EBE16F8CEB}" destId="{3E687045-655F-462A-9303-22494D45DE7B}" srcOrd="0" destOrd="0" presId="urn:microsoft.com/office/officeart/2005/8/layout/hProcess4"/>
    <dgm:cxn modelId="{B21D7D9B-5979-4A29-AA1F-50688E148846}" type="presParOf" srcId="{EA962DB7-94CA-495A-9272-26EBE16F8CEB}" destId="{91553CF8-3A04-48AD-85C1-A91128446616}" srcOrd="1" destOrd="0" presId="urn:microsoft.com/office/officeart/2005/8/layout/hProcess4"/>
    <dgm:cxn modelId="{529C4BD4-C6B3-4928-956E-85A637581272}" type="presParOf" srcId="{EA962DB7-94CA-495A-9272-26EBE16F8CEB}" destId="{9C7437D2-ABA2-4F85-BADF-087535934CC6}" srcOrd="2" destOrd="0" presId="urn:microsoft.com/office/officeart/2005/8/layout/hProcess4"/>
    <dgm:cxn modelId="{177C584B-BEE3-49DB-9B19-E1FC0F8985AA}" type="presParOf" srcId="{9C7437D2-ABA2-4F85-BADF-087535934CC6}" destId="{42BC4E58-B554-4168-BEFD-F477D2F5741D}" srcOrd="0" destOrd="0" presId="urn:microsoft.com/office/officeart/2005/8/layout/hProcess4"/>
    <dgm:cxn modelId="{A62C4B37-1A05-4296-B761-CFE161161C0C}" type="presParOf" srcId="{42BC4E58-B554-4168-BEFD-F477D2F5741D}" destId="{01B0351A-CBD5-4D99-B315-CEAC6AF61BEE}" srcOrd="0" destOrd="0" presId="urn:microsoft.com/office/officeart/2005/8/layout/hProcess4"/>
    <dgm:cxn modelId="{1111C0EA-450B-4EBF-9575-DCCE5391394C}" type="presParOf" srcId="{42BC4E58-B554-4168-BEFD-F477D2F5741D}" destId="{A474D22B-0A2B-4A7A-A8BA-5FC4111C0068}" srcOrd="1" destOrd="0" presId="urn:microsoft.com/office/officeart/2005/8/layout/hProcess4"/>
    <dgm:cxn modelId="{8677BFA0-106E-451E-8B1B-A77A4D3C0C9A}" type="presParOf" srcId="{42BC4E58-B554-4168-BEFD-F477D2F5741D}" destId="{1AF1CF52-87A4-4BD3-8A4C-8D4D6AC025A7}" srcOrd="2" destOrd="0" presId="urn:microsoft.com/office/officeart/2005/8/layout/hProcess4"/>
    <dgm:cxn modelId="{DB6D6E98-2C80-4650-8E67-696B5A6AB6D7}" type="presParOf" srcId="{42BC4E58-B554-4168-BEFD-F477D2F5741D}" destId="{7CF0DDBD-2B0F-44C8-B145-2EA80CB42AF4}" srcOrd="3" destOrd="0" presId="urn:microsoft.com/office/officeart/2005/8/layout/hProcess4"/>
    <dgm:cxn modelId="{268D5338-D259-48FE-AA67-7E43F211DADF}" type="presParOf" srcId="{42BC4E58-B554-4168-BEFD-F477D2F5741D}" destId="{B9743A44-5DBE-40FD-B55F-F15070856E3C}" srcOrd="4" destOrd="0" presId="urn:microsoft.com/office/officeart/2005/8/layout/hProcess4"/>
    <dgm:cxn modelId="{B0C002D8-B248-4D55-B10F-E7750165F5EC}" type="presParOf" srcId="{9C7437D2-ABA2-4F85-BADF-087535934CC6}" destId="{6CC46ABF-9499-4321-84D9-5E2D4381FDB2}" srcOrd="1" destOrd="0" presId="urn:microsoft.com/office/officeart/2005/8/layout/hProcess4"/>
    <dgm:cxn modelId="{D0AD8CDB-BDD3-4016-82ED-004AC07FD070}" type="presParOf" srcId="{9C7437D2-ABA2-4F85-BADF-087535934CC6}" destId="{F474413E-8312-49CD-9D51-86485E76506F}" srcOrd="2" destOrd="0" presId="urn:microsoft.com/office/officeart/2005/8/layout/hProcess4"/>
    <dgm:cxn modelId="{8BB9EDBE-F737-45BB-862F-D7B4F61F38C6}" type="presParOf" srcId="{F474413E-8312-49CD-9D51-86485E76506F}" destId="{0E84AEC4-3EDC-402A-915F-0E071E757DF5}" srcOrd="0" destOrd="0" presId="urn:microsoft.com/office/officeart/2005/8/layout/hProcess4"/>
    <dgm:cxn modelId="{5B50E35D-1F19-455C-B75D-C15939B632F5}" type="presParOf" srcId="{F474413E-8312-49CD-9D51-86485E76506F}" destId="{265CBD6B-DD64-4B32-929D-999FC07196AB}" srcOrd="1" destOrd="0" presId="urn:microsoft.com/office/officeart/2005/8/layout/hProcess4"/>
    <dgm:cxn modelId="{C692C1AB-701B-480E-B1EC-9BC804188463}" type="presParOf" srcId="{F474413E-8312-49CD-9D51-86485E76506F}" destId="{760D4EF0-4F55-4013-BCA5-AD57FC5BE00D}" srcOrd="2" destOrd="0" presId="urn:microsoft.com/office/officeart/2005/8/layout/hProcess4"/>
    <dgm:cxn modelId="{EE867ED0-8C08-4332-A315-F9C1C7A0E535}" type="presParOf" srcId="{F474413E-8312-49CD-9D51-86485E76506F}" destId="{91D48332-4719-4816-8253-95CFED8873EA}" srcOrd="3" destOrd="0" presId="urn:microsoft.com/office/officeart/2005/8/layout/hProcess4"/>
    <dgm:cxn modelId="{4A0B0FE0-962C-466E-89BB-5B9EC89840FD}" type="presParOf" srcId="{F474413E-8312-49CD-9D51-86485E76506F}" destId="{23A4B3E7-FFA4-40A8-8F0C-3E8620382E0F}" srcOrd="4" destOrd="0" presId="urn:microsoft.com/office/officeart/2005/8/layout/hProcess4"/>
    <dgm:cxn modelId="{7F5C398A-6E8C-4ECD-B140-830D6D4B22F1}" type="presParOf" srcId="{9C7437D2-ABA2-4F85-BADF-087535934CC6}" destId="{617D9C4B-F177-4EE2-9ECD-425F082B9428}" srcOrd="3" destOrd="0" presId="urn:microsoft.com/office/officeart/2005/8/layout/hProcess4"/>
    <dgm:cxn modelId="{1535151F-07AC-4668-9A6D-B7DEE0543776}" type="presParOf" srcId="{9C7437D2-ABA2-4F85-BADF-087535934CC6}" destId="{42D64F7E-D5FD-4819-A30D-42D7F611C606}" srcOrd="4" destOrd="0" presId="urn:microsoft.com/office/officeart/2005/8/layout/hProcess4"/>
    <dgm:cxn modelId="{F3659E5E-42AF-408D-A0B2-CBB636654D8B}" type="presParOf" srcId="{42D64F7E-D5FD-4819-A30D-42D7F611C606}" destId="{9BD4449C-B385-448B-95A5-A38CAF491231}" srcOrd="0" destOrd="0" presId="urn:microsoft.com/office/officeart/2005/8/layout/hProcess4"/>
    <dgm:cxn modelId="{B3035962-A4B7-44B6-AE6C-50A70FBD6EEC}" type="presParOf" srcId="{42D64F7E-D5FD-4819-A30D-42D7F611C606}" destId="{FFA53167-47B7-46BD-931D-23CA2DAE1449}" srcOrd="1" destOrd="0" presId="urn:microsoft.com/office/officeart/2005/8/layout/hProcess4"/>
    <dgm:cxn modelId="{E8007ACB-180E-4529-8F8B-CE0FA23F10A2}" type="presParOf" srcId="{42D64F7E-D5FD-4819-A30D-42D7F611C606}" destId="{256AE780-B4ED-4AED-A8C9-E883D6776E7F}" srcOrd="2" destOrd="0" presId="urn:microsoft.com/office/officeart/2005/8/layout/hProcess4"/>
    <dgm:cxn modelId="{1825AD3B-06CA-4F93-B6FD-F841FFD603E6}" type="presParOf" srcId="{42D64F7E-D5FD-4819-A30D-42D7F611C606}" destId="{500857A6-80EA-4440-9916-C71AAADF8FD8}" srcOrd="3" destOrd="0" presId="urn:microsoft.com/office/officeart/2005/8/layout/hProcess4"/>
    <dgm:cxn modelId="{5B2FEF3F-F0C7-4529-BCB1-C4CEE50A35D8}" type="presParOf" srcId="{42D64F7E-D5FD-4819-A30D-42D7F611C606}" destId="{86DBD930-A9E0-4B63-A19F-8FE560D5FEA5}" srcOrd="4" destOrd="0" presId="urn:microsoft.com/office/officeart/2005/8/layout/hProcess4"/>
    <dgm:cxn modelId="{705BAF20-41BE-46AB-9BB2-B248925F3C2B}" type="presParOf" srcId="{9C7437D2-ABA2-4F85-BADF-087535934CC6}" destId="{9384C7FD-AB6D-4129-B4F9-882BB164BE09}" srcOrd="5" destOrd="0" presId="urn:microsoft.com/office/officeart/2005/8/layout/hProcess4"/>
    <dgm:cxn modelId="{DD4DADCB-DE0B-4A01-A3B9-9D2EDFD8D667}" type="presParOf" srcId="{9C7437D2-ABA2-4F85-BADF-087535934CC6}" destId="{BB8BC2ED-35C1-40CE-9C92-D29D35FA47FB}" srcOrd="6" destOrd="0" presId="urn:microsoft.com/office/officeart/2005/8/layout/hProcess4"/>
    <dgm:cxn modelId="{A486F754-BD72-47B5-95A8-1E95B4BD6DEE}" type="presParOf" srcId="{BB8BC2ED-35C1-40CE-9C92-D29D35FA47FB}" destId="{F67C44DC-7060-45E6-BC3B-D5A213B22214}" srcOrd="0" destOrd="0" presId="urn:microsoft.com/office/officeart/2005/8/layout/hProcess4"/>
    <dgm:cxn modelId="{40B5E011-D006-4553-9032-F463B0624E4B}" type="presParOf" srcId="{BB8BC2ED-35C1-40CE-9C92-D29D35FA47FB}" destId="{A9F2C814-C41D-4253-8E2C-DA2C8DA4C7EC}" srcOrd="1" destOrd="0" presId="urn:microsoft.com/office/officeart/2005/8/layout/hProcess4"/>
    <dgm:cxn modelId="{967FA054-B8DA-4F2C-88A2-4E149EA847A4}" type="presParOf" srcId="{BB8BC2ED-35C1-40CE-9C92-D29D35FA47FB}" destId="{D01CDAB8-F5A8-4E69-918D-6F08AD514D6E}" srcOrd="2" destOrd="0" presId="urn:microsoft.com/office/officeart/2005/8/layout/hProcess4"/>
    <dgm:cxn modelId="{6982DB7E-51FE-4C8C-96F8-84EA61261E77}" type="presParOf" srcId="{BB8BC2ED-35C1-40CE-9C92-D29D35FA47FB}" destId="{1F99D2F9-196B-4736-B600-3A201D8BEFB0}" srcOrd="3" destOrd="0" presId="urn:microsoft.com/office/officeart/2005/8/layout/hProcess4"/>
    <dgm:cxn modelId="{DB7A0AEA-841A-4A2D-BC9A-DAA9E4B6D4BE}" type="presParOf" srcId="{BB8BC2ED-35C1-40CE-9C92-D29D35FA47FB}" destId="{9281988D-0AB0-438A-B1E8-19AECB88926F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4F9D999-1D99-4D4A-9EA2-005C3147A6DD}" type="doc">
      <dgm:prSet loTypeId="urn:microsoft.com/office/officeart/2005/8/layout/hProcess4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3F1DBEC-3517-4868-91A3-2A39500D2DA7}">
      <dgm:prSet phldrT="[Text]" custT="1"/>
      <dgm:spPr/>
      <dgm:t>
        <a:bodyPr/>
        <a:lstStyle/>
        <a:p>
          <a:pPr algn="ctr" rtl="1"/>
          <a:r>
            <a:rPr lang="fa-IR" sz="1200" b="1" dirty="0" smtClean="0">
              <a:cs typeface="B Titr" pitchFamily="2" charset="-78"/>
            </a:rPr>
            <a:t>اصل ششم : دقت و رصد خصوصی رفتارهای اعضاء </a:t>
          </a:r>
          <a:endParaRPr lang="en-US" sz="1200" b="1" dirty="0">
            <a:cs typeface="B Titr" pitchFamily="2" charset="-78"/>
          </a:endParaRPr>
        </a:p>
      </dgm:t>
    </dgm:pt>
    <dgm:pt modelId="{78756886-4FF7-402D-B071-C2B39267AC62}" type="parTrans" cxnId="{82F22B3F-71CD-4567-8432-0BC91D11EA46}">
      <dgm:prSet/>
      <dgm:spPr/>
      <dgm:t>
        <a:bodyPr/>
        <a:lstStyle/>
        <a:p>
          <a:pPr rtl="1"/>
          <a:endParaRPr lang="en-US" sz="1200" b="1">
            <a:cs typeface="B Mitra" pitchFamily="2" charset="-78"/>
          </a:endParaRPr>
        </a:p>
      </dgm:t>
    </dgm:pt>
    <dgm:pt modelId="{0D3ACD01-D7ED-48AA-BCDE-6D6B2E6CE1DC}" type="sibTrans" cxnId="{82F22B3F-71CD-4567-8432-0BC91D11EA46}">
      <dgm:prSet/>
      <dgm:spPr/>
      <dgm:t>
        <a:bodyPr/>
        <a:lstStyle/>
        <a:p>
          <a:pPr rtl="1"/>
          <a:endParaRPr lang="en-US" sz="1200" b="1">
            <a:cs typeface="B Mitra" pitchFamily="2" charset="-78"/>
          </a:endParaRPr>
        </a:p>
      </dgm:t>
    </dgm:pt>
    <dgm:pt modelId="{99F31753-F68A-49BF-A1F8-57B15DE17C9C}">
      <dgm:prSet phldrT="[Text]" custT="1"/>
      <dgm:spPr>
        <a:solidFill>
          <a:schemeClr val="bg1"/>
        </a:solidFill>
      </dgm:spPr>
      <dgm:t>
        <a:bodyPr/>
        <a:lstStyle/>
        <a:p>
          <a:pPr rtl="1"/>
          <a:r>
            <a:rPr lang="fa-IR" sz="1200" b="1" dirty="0" smtClean="0">
              <a:cs typeface="B Mitra" pitchFamily="2" charset="-78"/>
            </a:rPr>
            <a:t>برخی مواردی که دقت به آنها لازم است ، عکس العمل اعضا در برنامه های ورزشی مانند فوتبال پس از شکست ، نحوه تعامل اعضا با یکدیگر ، نوع پوشش افراد در خارج از مدرسه ، عکس العمل افراد پس ایجاد یک کمبود در امکانات رفاهی (کمبود پذیرایی ) و...  .</a:t>
          </a:r>
          <a:endParaRPr lang="en-US" sz="1200" b="1" dirty="0">
            <a:cs typeface="B Mitra" pitchFamily="2" charset="-78"/>
          </a:endParaRPr>
        </a:p>
      </dgm:t>
    </dgm:pt>
    <dgm:pt modelId="{50095394-65BA-4F0B-8AD9-F7D7AAC99D16}" type="parTrans" cxnId="{77AACE99-0A05-4F43-AD1A-45257B26BDD8}">
      <dgm:prSet/>
      <dgm:spPr/>
      <dgm:t>
        <a:bodyPr/>
        <a:lstStyle/>
        <a:p>
          <a:pPr rtl="1"/>
          <a:endParaRPr lang="en-US" sz="1200" b="1">
            <a:cs typeface="B Mitra" pitchFamily="2" charset="-78"/>
          </a:endParaRPr>
        </a:p>
      </dgm:t>
    </dgm:pt>
    <dgm:pt modelId="{6009E9EA-6A62-4FBC-AD08-EEC02D9E98A7}" type="sibTrans" cxnId="{77AACE99-0A05-4F43-AD1A-45257B26BDD8}">
      <dgm:prSet/>
      <dgm:spPr/>
      <dgm:t>
        <a:bodyPr/>
        <a:lstStyle/>
        <a:p>
          <a:pPr rtl="1"/>
          <a:endParaRPr lang="en-US" sz="1200" b="1">
            <a:cs typeface="B Mitra" pitchFamily="2" charset="-78"/>
          </a:endParaRPr>
        </a:p>
      </dgm:t>
    </dgm:pt>
    <dgm:pt modelId="{F0558140-39AC-4B66-BF55-3A28314FC996}">
      <dgm:prSet custT="1"/>
      <dgm:spPr/>
      <dgm:t>
        <a:bodyPr/>
        <a:lstStyle/>
        <a:p>
          <a:pPr algn="ctr" rtl="1"/>
          <a:r>
            <a:rPr lang="fa-IR" sz="1200" b="1" dirty="0" smtClean="0">
              <a:cs typeface="B Titr" pitchFamily="2" charset="-78"/>
            </a:rPr>
            <a:t>اصل هفتم :چشم پوشی وتغافل </a:t>
          </a:r>
          <a:endParaRPr lang="en-US" sz="1200" b="1" dirty="0">
            <a:cs typeface="B Titr" pitchFamily="2" charset="-78"/>
          </a:endParaRPr>
        </a:p>
      </dgm:t>
    </dgm:pt>
    <dgm:pt modelId="{7744A535-FCF1-4D8C-846A-7D618E00A7E7}" type="parTrans" cxnId="{FB38043F-30A8-4784-A81E-CC61BBD667D7}">
      <dgm:prSet/>
      <dgm:spPr/>
      <dgm:t>
        <a:bodyPr/>
        <a:lstStyle/>
        <a:p>
          <a:pPr rtl="1"/>
          <a:endParaRPr lang="en-US" sz="1200" b="1">
            <a:cs typeface="B Mitra" pitchFamily="2" charset="-78"/>
          </a:endParaRPr>
        </a:p>
      </dgm:t>
    </dgm:pt>
    <dgm:pt modelId="{2A3B169E-F13A-4FEC-A042-6E3BD70DE698}" type="sibTrans" cxnId="{FB38043F-30A8-4784-A81E-CC61BBD667D7}">
      <dgm:prSet/>
      <dgm:spPr/>
      <dgm:t>
        <a:bodyPr/>
        <a:lstStyle/>
        <a:p>
          <a:pPr rtl="1"/>
          <a:endParaRPr lang="en-US" sz="1200" b="1">
            <a:cs typeface="B Mitra" pitchFamily="2" charset="-78"/>
          </a:endParaRPr>
        </a:p>
      </dgm:t>
    </dgm:pt>
    <dgm:pt modelId="{BD2D964F-B354-4985-94B9-404260CA1548}">
      <dgm:prSet phldrT="[Text]" custT="1"/>
      <dgm:spPr/>
      <dgm:t>
        <a:bodyPr/>
        <a:lstStyle/>
        <a:p>
          <a:pPr algn="ctr" rtl="1"/>
          <a:r>
            <a:rPr lang="fa-IR" sz="1200" b="1" dirty="0" smtClean="0">
              <a:cs typeface="B Titr" pitchFamily="2" charset="-78"/>
            </a:rPr>
            <a:t>اصل پنجم : برنامه ریزی اقتضائی </a:t>
          </a:r>
          <a:endParaRPr lang="en-US" sz="1200" b="1" dirty="0">
            <a:cs typeface="B Titr" pitchFamily="2" charset="-78"/>
          </a:endParaRPr>
        </a:p>
      </dgm:t>
    </dgm:pt>
    <dgm:pt modelId="{7B3B8C14-498C-44D0-BE16-74774940E913}" type="sibTrans" cxnId="{B9AFA80D-9795-477D-9737-BF3E5EE42AC3}">
      <dgm:prSet/>
      <dgm:spPr/>
      <dgm:t>
        <a:bodyPr/>
        <a:lstStyle/>
        <a:p>
          <a:pPr rtl="1"/>
          <a:endParaRPr lang="en-US" sz="1200" b="1">
            <a:cs typeface="B Mitra" pitchFamily="2" charset="-78"/>
          </a:endParaRPr>
        </a:p>
      </dgm:t>
    </dgm:pt>
    <dgm:pt modelId="{91860B4C-4B22-49EA-B969-7A2E1A26DC4A}" type="parTrans" cxnId="{B9AFA80D-9795-477D-9737-BF3E5EE42AC3}">
      <dgm:prSet/>
      <dgm:spPr/>
      <dgm:t>
        <a:bodyPr/>
        <a:lstStyle/>
        <a:p>
          <a:pPr rtl="1"/>
          <a:endParaRPr lang="en-US" sz="1200" b="1">
            <a:cs typeface="B Mitra" pitchFamily="2" charset="-78"/>
          </a:endParaRPr>
        </a:p>
      </dgm:t>
    </dgm:pt>
    <dgm:pt modelId="{8844A64D-A86B-4F9A-8EB6-3001BD3E1A09}">
      <dgm:prSet phldrT="[Text]" custT="1"/>
      <dgm:spPr>
        <a:solidFill>
          <a:schemeClr val="bg1"/>
        </a:solidFill>
      </dgm:spPr>
      <dgm:t>
        <a:bodyPr/>
        <a:lstStyle/>
        <a:p>
          <a:pPr rtl="1"/>
          <a:r>
            <a:rPr lang="fa-IR" sz="1200" b="1" dirty="0" smtClean="0">
              <a:cs typeface="B Mitra" pitchFamily="2" charset="-78"/>
            </a:rPr>
            <a:t>مجریان چه سرگروه ویا سایر عوامل جذب لازم است هم از نظر شکل وهم از نظر محتوا با هماهنگی مربیان به بومی سازی برنامه ها بپردازند </a:t>
          </a:r>
          <a:endParaRPr lang="en-US" sz="1200" b="1" dirty="0">
            <a:cs typeface="B Mitra" pitchFamily="2" charset="-78"/>
          </a:endParaRPr>
        </a:p>
      </dgm:t>
    </dgm:pt>
    <dgm:pt modelId="{52DAD6C6-8F95-465A-9EAD-E2D502D323EA}" type="sibTrans" cxnId="{E9770675-B613-419F-93F0-81F387446D9F}">
      <dgm:prSet/>
      <dgm:spPr/>
      <dgm:t>
        <a:bodyPr/>
        <a:lstStyle/>
        <a:p>
          <a:pPr rtl="1"/>
          <a:endParaRPr lang="en-US" sz="1200" b="1">
            <a:cs typeface="B Mitra" pitchFamily="2" charset="-78"/>
          </a:endParaRPr>
        </a:p>
      </dgm:t>
    </dgm:pt>
    <dgm:pt modelId="{8D0E63B7-C8DD-4D9F-AF59-2AB21A4F70E2}" type="parTrans" cxnId="{E9770675-B613-419F-93F0-81F387446D9F}">
      <dgm:prSet/>
      <dgm:spPr/>
      <dgm:t>
        <a:bodyPr/>
        <a:lstStyle/>
        <a:p>
          <a:pPr rtl="1"/>
          <a:endParaRPr lang="en-US" sz="1200" b="1">
            <a:cs typeface="B Mitra" pitchFamily="2" charset="-78"/>
          </a:endParaRPr>
        </a:p>
      </dgm:t>
    </dgm:pt>
    <dgm:pt modelId="{FE41DB51-581A-47E7-BBD6-3E0A7F152AE9}">
      <dgm:prSet custT="1"/>
      <dgm:spPr>
        <a:solidFill>
          <a:schemeClr val="bg1"/>
        </a:solidFill>
      </dgm:spPr>
      <dgm:t>
        <a:bodyPr/>
        <a:lstStyle/>
        <a:p>
          <a:pPr rtl="1"/>
          <a:r>
            <a:rPr lang="fa-IR" sz="1200" b="1" dirty="0" smtClean="0">
              <a:cs typeface="B Mitra" pitchFamily="2" charset="-78"/>
            </a:rPr>
            <a:t>نکته اول : خطاها ورفتارهای نادرستی که مخالف با شرع مقدس باشد مدنظر نبوده ، بلکه مثلاً پوشش نامناسب افراد ، رعایت نکردن آداب سخن گفتن و ... </a:t>
          </a:r>
          <a:endParaRPr lang="en-US" sz="1200" b="1" dirty="0">
            <a:cs typeface="B Mitra" pitchFamily="2" charset="-78"/>
          </a:endParaRPr>
        </a:p>
      </dgm:t>
    </dgm:pt>
    <dgm:pt modelId="{630BBDCC-F6F1-4506-871B-47D08BC32CA4}" type="parTrans" cxnId="{E85672B6-2FA7-4995-A293-7CE72D21E121}">
      <dgm:prSet/>
      <dgm:spPr/>
      <dgm:t>
        <a:bodyPr/>
        <a:lstStyle/>
        <a:p>
          <a:pPr rtl="1"/>
          <a:endParaRPr lang="en-US" sz="1200" b="1">
            <a:cs typeface="B Mitra" pitchFamily="2" charset="-78"/>
          </a:endParaRPr>
        </a:p>
      </dgm:t>
    </dgm:pt>
    <dgm:pt modelId="{E0EA1B85-56B0-4399-AB8E-B479CF3B9A43}" type="sibTrans" cxnId="{E85672B6-2FA7-4995-A293-7CE72D21E121}">
      <dgm:prSet/>
      <dgm:spPr/>
      <dgm:t>
        <a:bodyPr/>
        <a:lstStyle/>
        <a:p>
          <a:pPr rtl="1"/>
          <a:endParaRPr lang="en-US" sz="1200" b="1">
            <a:cs typeface="B Mitra" pitchFamily="2" charset="-78"/>
          </a:endParaRPr>
        </a:p>
      </dgm:t>
    </dgm:pt>
    <dgm:pt modelId="{B25BFA8D-E8C3-45FC-9DD3-66A6FA0B253B}">
      <dgm:prSet custT="1"/>
      <dgm:spPr>
        <a:solidFill>
          <a:schemeClr val="bg1"/>
        </a:solidFill>
      </dgm:spPr>
      <dgm:t>
        <a:bodyPr/>
        <a:lstStyle/>
        <a:p>
          <a:pPr rtl="1"/>
          <a:r>
            <a:rPr lang="fa-IR" sz="1200" b="1" dirty="0" smtClean="0">
              <a:cs typeface="B Mitra" pitchFamily="2" charset="-78"/>
            </a:rPr>
            <a:t>نکته دوم : نباید آن رفتارها برای سایرین الگوشده و مابقی افراد با الگوو گیری ، آنها را تکرار کنند </a:t>
          </a:r>
          <a:endParaRPr lang="en-US" sz="1200" b="1" dirty="0">
            <a:cs typeface="B Mitra" pitchFamily="2" charset="-78"/>
          </a:endParaRPr>
        </a:p>
      </dgm:t>
    </dgm:pt>
    <dgm:pt modelId="{1E312EA2-535E-4FC4-A76C-95DEF80D07EB}" type="parTrans" cxnId="{A0F39AF0-BBCB-450B-957C-449A9B344851}">
      <dgm:prSet/>
      <dgm:spPr/>
      <dgm:t>
        <a:bodyPr/>
        <a:lstStyle/>
        <a:p>
          <a:pPr rtl="1"/>
          <a:endParaRPr lang="en-US" sz="1200" b="1">
            <a:cs typeface="B Mitra" pitchFamily="2" charset="-78"/>
          </a:endParaRPr>
        </a:p>
      </dgm:t>
    </dgm:pt>
    <dgm:pt modelId="{38AE5B89-3EAD-4E2B-8B27-C31F588669F1}" type="sibTrans" cxnId="{A0F39AF0-BBCB-450B-957C-449A9B344851}">
      <dgm:prSet/>
      <dgm:spPr/>
      <dgm:t>
        <a:bodyPr/>
        <a:lstStyle/>
        <a:p>
          <a:pPr rtl="1"/>
          <a:endParaRPr lang="en-US" sz="1200" b="1">
            <a:cs typeface="B Mitra" pitchFamily="2" charset="-78"/>
          </a:endParaRPr>
        </a:p>
      </dgm:t>
    </dgm:pt>
    <dgm:pt modelId="{EA962DB7-94CA-495A-9272-26EBE16F8CEB}" type="pres">
      <dgm:prSet presAssocID="{24F9D999-1D99-4D4A-9EA2-005C3147A6D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E687045-655F-462A-9303-22494D45DE7B}" type="pres">
      <dgm:prSet presAssocID="{24F9D999-1D99-4D4A-9EA2-005C3147A6DD}" presName="tSp" presStyleCnt="0"/>
      <dgm:spPr/>
    </dgm:pt>
    <dgm:pt modelId="{91553CF8-3A04-48AD-85C1-A91128446616}" type="pres">
      <dgm:prSet presAssocID="{24F9D999-1D99-4D4A-9EA2-005C3147A6DD}" presName="bSp" presStyleCnt="0"/>
      <dgm:spPr/>
    </dgm:pt>
    <dgm:pt modelId="{9C7437D2-ABA2-4F85-BADF-087535934CC6}" type="pres">
      <dgm:prSet presAssocID="{24F9D999-1D99-4D4A-9EA2-005C3147A6DD}" presName="process" presStyleCnt="0"/>
      <dgm:spPr/>
    </dgm:pt>
    <dgm:pt modelId="{42BC4E58-B554-4168-BEFD-F477D2F5741D}" type="pres">
      <dgm:prSet presAssocID="{BD2D964F-B354-4985-94B9-404260CA1548}" presName="composite1" presStyleCnt="0"/>
      <dgm:spPr/>
    </dgm:pt>
    <dgm:pt modelId="{01B0351A-CBD5-4D99-B315-CEAC6AF61BEE}" type="pres">
      <dgm:prSet presAssocID="{BD2D964F-B354-4985-94B9-404260CA1548}" presName="dummyNode1" presStyleLbl="node1" presStyleIdx="0" presStyleCnt="3"/>
      <dgm:spPr/>
    </dgm:pt>
    <dgm:pt modelId="{A474D22B-0A2B-4A7A-A8BA-5FC4111C0068}" type="pres">
      <dgm:prSet presAssocID="{BD2D964F-B354-4985-94B9-404260CA1548}" presName="childNode1" presStyleLbl="bgAcc1" presStyleIdx="0" presStyleCnt="3" custScaleY="128070" custLinFactNeighborY="-160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F1CF52-87A4-4BD3-8A4C-8D4D6AC025A7}" type="pres">
      <dgm:prSet presAssocID="{BD2D964F-B354-4985-94B9-404260CA1548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F0DDBD-2B0F-44C8-B145-2EA80CB42AF4}" type="pres">
      <dgm:prSet presAssocID="{BD2D964F-B354-4985-94B9-404260CA1548}" presName="parentNode1" presStyleLbl="node1" presStyleIdx="0" presStyleCnt="3" custLinFactNeighborY="4209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743A44-5DBE-40FD-B55F-F15070856E3C}" type="pres">
      <dgm:prSet presAssocID="{BD2D964F-B354-4985-94B9-404260CA1548}" presName="connSite1" presStyleCnt="0"/>
      <dgm:spPr/>
    </dgm:pt>
    <dgm:pt modelId="{6CC46ABF-9499-4321-84D9-5E2D4381FDB2}" type="pres">
      <dgm:prSet presAssocID="{7B3B8C14-498C-44D0-BE16-74774940E913}" presName="Name9" presStyleLbl="sibTrans2D1" presStyleIdx="0" presStyleCnt="2"/>
      <dgm:spPr/>
      <dgm:t>
        <a:bodyPr/>
        <a:lstStyle/>
        <a:p>
          <a:endParaRPr lang="en-US"/>
        </a:p>
      </dgm:t>
    </dgm:pt>
    <dgm:pt modelId="{F474413E-8312-49CD-9D51-86485E76506F}" type="pres">
      <dgm:prSet presAssocID="{D3F1DBEC-3517-4868-91A3-2A39500D2DA7}" presName="composite2" presStyleCnt="0"/>
      <dgm:spPr/>
    </dgm:pt>
    <dgm:pt modelId="{0E84AEC4-3EDC-402A-915F-0E071E757DF5}" type="pres">
      <dgm:prSet presAssocID="{D3F1DBEC-3517-4868-91A3-2A39500D2DA7}" presName="dummyNode2" presStyleLbl="node1" presStyleIdx="0" presStyleCnt="3"/>
      <dgm:spPr/>
    </dgm:pt>
    <dgm:pt modelId="{265CBD6B-DD64-4B32-929D-999FC07196AB}" type="pres">
      <dgm:prSet presAssocID="{D3F1DBEC-3517-4868-91A3-2A39500D2DA7}" presName="childNode2" presStyleLbl="bgAcc1" presStyleIdx="1" presStyleCnt="3" custScaleX="206146" custScaleY="1510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0D4EF0-4F55-4013-BCA5-AD57FC5BE00D}" type="pres">
      <dgm:prSet presAssocID="{D3F1DBEC-3517-4868-91A3-2A39500D2DA7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D48332-4719-4816-8253-95CFED8873EA}" type="pres">
      <dgm:prSet presAssocID="{D3F1DBEC-3517-4868-91A3-2A39500D2DA7}" presName="parentNode2" presStyleLbl="node1" presStyleIdx="1" presStyleCnt="3" custScaleX="114725" custLinFactNeighborX="-12531" custLinFactNeighborY="-75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A4B3E7-FFA4-40A8-8F0C-3E8620382E0F}" type="pres">
      <dgm:prSet presAssocID="{D3F1DBEC-3517-4868-91A3-2A39500D2DA7}" presName="connSite2" presStyleCnt="0"/>
      <dgm:spPr/>
    </dgm:pt>
    <dgm:pt modelId="{617D9C4B-F177-4EE2-9ECD-425F082B9428}" type="pres">
      <dgm:prSet presAssocID="{0D3ACD01-D7ED-48AA-BCDE-6D6B2E6CE1DC}" presName="Name18" presStyleLbl="sibTrans2D1" presStyleIdx="1" presStyleCnt="2" custLinFactNeighborY="14666"/>
      <dgm:spPr/>
      <dgm:t>
        <a:bodyPr/>
        <a:lstStyle/>
        <a:p>
          <a:endParaRPr lang="en-US"/>
        </a:p>
      </dgm:t>
    </dgm:pt>
    <dgm:pt modelId="{42D64F7E-D5FD-4819-A30D-42D7F611C606}" type="pres">
      <dgm:prSet presAssocID="{F0558140-39AC-4B66-BF55-3A28314FC996}" presName="composite1" presStyleCnt="0"/>
      <dgm:spPr/>
    </dgm:pt>
    <dgm:pt modelId="{9BD4449C-B385-448B-95A5-A38CAF491231}" type="pres">
      <dgm:prSet presAssocID="{F0558140-39AC-4B66-BF55-3A28314FC996}" presName="dummyNode1" presStyleLbl="node1" presStyleIdx="1" presStyleCnt="3"/>
      <dgm:spPr/>
    </dgm:pt>
    <dgm:pt modelId="{FFA53167-47B7-46BD-931D-23CA2DAE1449}" type="pres">
      <dgm:prSet presAssocID="{F0558140-39AC-4B66-BF55-3A28314FC996}" presName="childNode1" presStyleLbl="bgAcc1" presStyleIdx="2" presStyleCnt="3" custScaleX="148077" custScaleY="1667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6AE780-B4ED-4AED-A8C9-E883D6776E7F}" type="pres">
      <dgm:prSet presAssocID="{F0558140-39AC-4B66-BF55-3A28314FC996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0857A6-80EA-4440-9916-C71AAADF8FD8}" type="pres">
      <dgm:prSet presAssocID="{F0558140-39AC-4B66-BF55-3A28314FC996}" presName="parentNode1" presStyleLbl="node1" presStyleIdx="2" presStyleCnt="3" custLinFactNeighborX="14743" custLinFactNeighborY="9437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6DBD930-A9E0-4B63-A19F-8FE560D5FEA5}" type="pres">
      <dgm:prSet presAssocID="{F0558140-39AC-4B66-BF55-3A28314FC996}" presName="connSite1" presStyleCnt="0"/>
      <dgm:spPr/>
    </dgm:pt>
  </dgm:ptLst>
  <dgm:cxnLst>
    <dgm:cxn modelId="{56AA9C95-C619-48CC-8D59-18DC49BA08CC}" type="presOf" srcId="{B25BFA8D-E8C3-45FC-9DD3-66A6FA0B253B}" destId="{FFA53167-47B7-46BD-931D-23CA2DAE1449}" srcOrd="0" destOrd="1" presId="urn:microsoft.com/office/officeart/2005/8/layout/hProcess4"/>
    <dgm:cxn modelId="{FE458BBC-DFE9-4A8B-A22C-C7ABB141B527}" type="presOf" srcId="{99F31753-F68A-49BF-A1F8-57B15DE17C9C}" destId="{760D4EF0-4F55-4013-BCA5-AD57FC5BE00D}" srcOrd="1" destOrd="0" presId="urn:microsoft.com/office/officeart/2005/8/layout/hProcess4"/>
    <dgm:cxn modelId="{3AB72EA1-05CC-4CBE-B156-0E4C5D93C7F7}" type="presOf" srcId="{24F9D999-1D99-4D4A-9EA2-005C3147A6DD}" destId="{EA962DB7-94CA-495A-9272-26EBE16F8CEB}" srcOrd="0" destOrd="0" presId="urn:microsoft.com/office/officeart/2005/8/layout/hProcess4"/>
    <dgm:cxn modelId="{F3AAA5BC-10A2-4EC6-8B01-FDF1E1B7ED1C}" type="presOf" srcId="{F0558140-39AC-4B66-BF55-3A28314FC996}" destId="{500857A6-80EA-4440-9916-C71AAADF8FD8}" srcOrd="0" destOrd="0" presId="urn:microsoft.com/office/officeart/2005/8/layout/hProcess4"/>
    <dgm:cxn modelId="{77AACE99-0A05-4F43-AD1A-45257B26BDD8}" srcId="{D3F1DBEC-3517-4868-91A3-2A39500D2DA7}" destId="{99F31753-F68A-49BF-A1F8-57B15DE17C9C}" srcOrd="0" destOrd="0" parTransId="{50095394-65BA-4F0B-8AD9-F7D7AAC99D16}" sibTransId="{6009E9EA-6A62-4FBC-AD08-EEC02D9E98A7}"/>
    <dgm:cxn modelId="{82F22B3F-71CD-4567-8432-0BC91D11EA46}" srcId="{24F9D999-1D99-4D4A-9EA2-005C3147A6DD}" destId="{D3F1DBEC-3517-4868-91A3-2A39500D2DA7}" srcOrd="1" destOrd="0" parTransId="{78756886-4FF7-402D-B071-C2B39267AC62}" sibTransId="{0D3ACD01-D7ED-48AA-BCDE-6D6B2E6CE1DC}"/>
    <dgm:cxn modelId="{B9AFA80D-9795-477D-9737-BF3E5EE42AC3}" srcId="{24F9D999-1D99-4D4A-9EA2-005C3147A6DD}" destId="{BD2D964F-B354-4985-94B9-404260CA1548}" srcOrd="0" destOrd="0" parTransId="{91860B4C-4B22-49EA-B969-7A2E1A26DC4A}" sibTransId="{7B3B8C14-498C-44D0-BE16-74774940E913}"/>
    <dgm:cxn modelId="{733F4A08-388E-44D6-A60C-7082BE025962}" type="presOf" srcId="{BD2D964F-B354-4985-94B9-404260CA1548}" destId="{7CF0DDBD-2B0F-44C8-B145-2EA80CB42AF4}" srcOrd="0" destOrd="0" presId="urn:microsoft.com/office/officeart/2005/8/layout/hProcess4"/>
    <dgm:cxn modelId="{AC10AFEF-A6D9-4E82-B12A-71906453BAAD}" type="presOf" srcId="{B25BFA8D-E8C3-45FC-9DD3-66A6FA0B253B}" destId="{256AE780-B4ED-4AED-A8C9-E883D6776E7F}" srcOrd="1" destOrd="1" presId="urn:microsoft.com/office/officeart/2005/8/layout/hProcess4"/>
    <dgm:cxn modelId="{F0CE5AA3-4BDA-45DF-B0C0-32D00708A857}" type="presOf" srcId="{FE41DB51-581A-47E7-BBD6-3E0A7F152AE9}" destId="{256AE780-B4ED-4AED-A8C9-E883D6776E7F}" srcOrd="1" destOrd="0" presId="urn:microsoft.com/office/officeart/2005/8/layout/hProcess4"/>
    <dgm:cxn modelId="{A0F39AF0-BBCB-450B-957C-449A9B344851}" srcId="{F0558140-39AC-4B66-BF55-3A28314FC996}" destId="{B25BFA8D-E8C3-45FC-9DD3-66A6FA0B253B}" srcOrd="1" destOrd="0" parTransId="{1E312EA2-535E-4FC4-A76C-95DEF80D07EB}" sibTransId="{38AE5B89-3EAD-4E2B-8B27-C31F588669F1}"/>
    <dgm:cxn modelId="{E9770675-B613-419F-93F0-81F387446D9F}" srcId="{BD2D964F-B354-4985-94B9-404260CA1548}" destId="{8844A64D-A86B-4F9A-8EB6-3001BD3E1A09}" srcOrd="0" destOrd="0" parTransId="{8D0E63B7-C8DD-4D9F-AF59-2AB21A4F70E2}" sibTransId="{52DAD6C6-8F95-465A-9EAD-E2D502D323EA}"/>
    <dgm:cxn modelId="{CB673E43-C59D-46BC-8BDD-E882FCB93086}" type="presOf" srcId="{FE41DB51-581A-47E7-BBD6-3E0A7F152AE9}" destId="{FFA53167-47B7-46BD-931D-23CA2DAE1449}" srcOrd="0" destOrd="0" presId="urn:microsoft.com/office/officeart/2005/8/layout/hProcess4"/>
    <dgm:cxn modelId="{FB38043F-30A8-4784-A81E-CC61BBD667D7}" srcId="{24F9D999-1D99-4D4A-9EA2-005C3147A6DD}" destId="{F0558140-39AC-4B66-BF55-3A28314FC996}" srcOrd="2" destOrd="0" parTransId="{7744A535-FCF1-4D8C-846A-7D618E00A7E7}" sibTransId="{2A3B169E-F13A-4FEC-A042-6E3BD70DE698}"/>
    <dgm:cxn modelId="{E85672B6-2FA7-4995-A293-7CE72D21E121}" srcId="{F0558140-39AC-4B66-BF55-3A28314FC996}" destId="{FE41DB51-581A-47E7-BBD6-3E0A7F152AE9}" srcOrd="0" destOrd="0" parTransId="{630BBDCC-F6F1-4506-871B-47D08BC32CA4}" sibTransId="{E0EA1B85-56B0-4399-AB8E-B479CF3B9A43}"/>
    <dgm:cxn modelId="{66CC1319-0023-4F6E-9B90-9C8E1C52770D}" type="presOf" srcId="{99F31753-F68A-49BF-A1F8-57B15DE17C9C}" destId="{265CBD6B-DD64-4B32-929D-999FC07196AB}" srcOrd="0" destOrd="0" presId="urn:microsoft.com/office/officeart/2005/8/layout/hProcess4"/>
    <dgm:cxn modelId="{74C2069E-5622-4CE8-8116-622CAEA3AD2D}" type="presOf" srcId="{D3F1DBEC-3517-4868-91A3-2A39500D2DA7}" destId="{91D48332-4719-4816-8253-95CFED8873EA}" srcOrd="0" destOrd="0" presId="urn:microsoft.com/office/officeart/2005/8/layout/hProcess4"/>
    <dgm:cxn modelId="{2F7BC2C3-3616-42C9-98BC-6E2A4D327BF1}" type="presOf" srcId="{0D3ACD01-D7ED-48AA-BCDE-6D6B2E6CE1DC}" destId="{617D9C4B-F177-4EE2-9ECD-425F082B9428}" srcOrd="0" destOrd="0" presId="urn:microsoft.com/office/officeart/2005/8/layout/hProcess4"/>
    <dgm:cxn modelId="{F78063BF-4E9C-45EB-9BFE-2294524DED8B}" type="presOf" srcId="{7B3B8C14-498C-44D0-BE16-74774940E913}" destId="{6CC46ABF-9499-4321-84D9-5E2D4381FDB2}" srcOrd="0" destOrd="0" presId="urn:microsoft.com/office/officeart/2005/8/layout/hProcess4"/>
    <dgm:cxn modelId="{ABA0EABF-C65D-4F27-BEF4-8E2BAC686EE0}" type="presOf" srcId="{8844A64D-A86B-4F9A-8EB6-3001BD3E1A09}" destId="{1AF1CF52-87A4-4BD3-8A4C-8D4D6AC025A7}" srcOrd="1" destOrd="0" presId="urn:microsoft.com/office/officeart/2005/8/layout/hProcess4"/>
    <dgm:cxn modelId="{0A30A38D-7F74-4672-9739-3560178B68AE}" type="presOf" srcId="{8844A64D-A86B-4F9A-8EB6-3001BD3E1A09}" destId="{A474D22B-0A2B-4A7A-A8BA-5FC4111C0068}" srcOrd="0" destOrd="0" presId="urn:microsoft.com/office/officeart/2005/8/layout/hProcess4"/>
    <dgm:cxn modelId="{EFB839A0-089F-4752-BC0A-757E7810FD21}" type="presParOf" srcId="{EA962DB7-94CA-495A-9272-26EBE16F8CEB}" destId="{3E687045-655F-462A-9303-22494D45DE7B}" srcOrd="0" destOrd="0" presId="urn:microsoft.com/office/officeart/2005/8/layout/hProcess4"/>
    <dgm:cxn modelId="{947C88AE-994E-4DDC-A9F2-BE08F248E1AF}" type="presParOf" srcId="{EA962DB7-94CA-495A-9272-26EBE16F8CEB}" destId="{91553CF8-3A04-48AD-85C1-A91128446616}" srcOrd="1" destOrd="0" presId="urn:microsoft.com/office/officeart/2005/8/layout/hProcess4"/>
    <dgm:cxn modelId="{FC44BC7C-8DF6-4D9C-A738-AD82C293E2C2}" type="presParOf" srcId="{EA962DB7-94CA-495A-9272-26EBE16F8CEB}" destId="{9C7437D2-ABA2-4F85-BADF-087535934CC6}" srcOrd="2" destOrd="0" presId="urn:microsoft.com/office/officeart/2005/8/layout/hProcess4"/>
    <dgm:cxn modelId="{FB3653E4-0075-4890-8D22-DD5BCCC76197}" type="presParOf" srcId="{9C7437D2-ABA2-4F85-BADF-087535934CC6}" destId="{42BC4E58-B554-4168-BEFD-F477D2F5741D}" srcOrd="0" destOrd="0" presId="urn:microsoft.com/office/officeart/2005/8/layout/hProcess4"/>
    <dgm:cxn modelId="{57FCA204-E282-4D95-AA9C-B0E523A9D5DC}" type="presParOf" srcId="{42BC4E58-B554-4168-BEFD-F477D2F5741D}" destId="{01B0351A-CBD5-4D99-B315-CEAC6AF61BEE}" srcOrd="0" destOrd="0" presId="urn:microsoft.com/office/officeart/2005/8/layout/hProcess4"/>
    <dgm:cxn modelId="{9053A883-5C39-4A57-87CA-A1308407075F}" type="presParOf" srcId="{42BC4E58-B554-4168-BEFD-F477D2F5741D}" destId="{A474D22B-0A2B-4A7A-A8BA-5FC4111C0068}" srcOrd="1" destOrd="0" presId="urn:microsoft.com/office/officeart/2005/8/layout/hProcess4"/>
    <dgm:cxn modelId="{D08CDA29-B026-407C-999D-051424F4F6A6}" type="presParOf" srcId="{42BC4E58-B554-4168-BEFD-F477D2F5741D}" destId="{1AF1CF52-87A4-4BD3-8A4C-8D4D6AC025A7}" srcOrd="2" destOrd="0" presId="urn:microsoft.com/office/officeart/2005/8/layout/hProcess4"/>
    <dgm:cxn modelId="{35CF396E-1324-46AA-ACC7-35128FFDEC46}" type="presParOf" srcId="{42BC4E58-B554-4168-BEFD-F477D2F5741D}" destId="{7CF0DDBD-2B0F-44C8-B145-2EA80CB42AF4}" srcOrd="3" destOrd="0" presId="urn:microsoft.com/office/officeart/2005/8/layout/hProcess4"/>
    <dgm:cxn modelId="{45F3FCC5-81E6-482E-8C43-735E368157D3}" type="presParOf" srcId="{42BC4E58-B554-4168-BEFD-F477D2F5741D}" destId="{B9743A44-5DBE-40FD-B55F-F15070856E3C}" srcOrd="4" destOrd="0" presId="urn:microsoft.com/office/officeart/2005/8/layout/hProcess4"/>
    <dgm:cxn modelId="{98799FAD-D95D-4ECB-9202-535CF97D7BCB}" type="presParOf" srcId="{9C7437D2-ABA2-4F85-BADF-087535934CC6}" destId="{6CC46ABF-9499-4321-84D9-5E2D4381FDB2}" srcOrd="1" destOrd="0" presId="urn:microsoft.com/office/officeart/2005/8/layout/hProcess4"/>
    <dgm:cxn modelId="{D5F0F5DA-832F-4DCB-A629-FBC244FC9C18}" type="presParOf" srcId="{9C7437D2-ABA2-4F85-BADF-087535934CC6}" destId="{F474413E-8312-49CD-9D51-86485E76506F}" srcOrd="2" destOrd="0" presId="urn:microsoft.com/office/officeart/2005/8/layout/hProcess4"/>
    <dgm:cxn modelId="{42683DB4-7F2F-472E-8F92-84E2553F444E}" type="presParOf" srcId="{F474413E-8312-49CD-9D51-86485E76506F}" destId="{0E84AEC4-3EDC-402A-915F-0E071E757DF5}" srcOrd="0" destOrd="0" presId="urn:microsoft.com/office/officeart/2005/8/layout/hProcess4"/>
    <dgm:cxn modelId="{6B6216B8-B4DE-49ED-A71C-A09913E8929F}" type="presParOf" srcId="{F474413E-8312-49CD-9D51-86485E76506F}" destId="{265CBD6B-DD64-4B32-929D-999FC07196AB}" srcOrd="1" destOrd="0" presId="urn:microsoft.com/office/officeart/2005/8/layout/hProcess4"/>
    <dgm:cxn modelId="{102FFDDD-3673-4A52-A7C2-CF5AD5D2257E}" type="presParOf" srcId="{F474413E-8312-49CD-9D51-86485E76506F}" destId="{760D4EF0-4F55-4013-BCA5-AD57FC5BE00D}" srcOrd="2" destOrd="0" presId="urn:microsoft.com/office/officeart/2005/8/layout/hProcess4"/>
    <dgm:cxn modelId="{2EC98646-5B11-4E19-AEBC-BFFC10313077}" type="presParOf" srcId="{F474413E-8312-49CD-9D51-86485E76506F}" destId="{91D48332-4719-4816-8253-95CFED8873EA}" srcOrd="3" destOrd="0" presId="urn:microsoft.com/office/officeart/2005/8/layout/hProcess4"/>
    <dgm:cxn modelId="{8C1C01C1-D433-432E-B0B0-6C4F551E7E85}" type="presParOf" srcId="{F474413E-8312-49CD-9D51-86485E76506F}" destId="{23A4B3E7-FFA4-40A8-8F0C-3E8620382E0F}" srcOrd="4" destOrd="0" presId="urn:microsoft.com/office/officeart/2005/8/layout/hProcess4"/>
    <dgm:cxn modelId="{EF8E66A3-7D0F-4B4B-8166-191ADBC9D839}" type="presParOf" srcId="{9C7437D2-ABA2-4F85-BADF-087535934CC6}" destId="{617D9C4B-F177-4EE2-9ECD-425F082B9428}" srcOrd="3" destOrd="0" presId="urn:microsoft.com/office/officeart/2005/8/layout/hProcess4"/>
    <dgm:cxn modelId="{212D21BA-800A-412E-83DE-F59F9D0D8FF0}" type="presParOf" srcId="{9C7437D2-ABA2-4F85-BADF-087535934CC6}" destId="{42D64F7E-D5FD-4819-A30D-42D7F611C606}" srcOrd="4" destOrd="0" presId="urn:microsoft.com/office/officeart/2005/8/layout/hProcess4"/>
    <dgm:cxn modelId="{C4DC6874-0DF0-47D6-8188-4C2246820176}" type="presParOf" srcId="{42D64F7E-D5FD-4819-A30D-42D7F611C606}" destId="{9BD4449C-B385-448B-95A5-A38CAF491231}" srcOrd="0" destOrd="0" presId="urn:microsoft.com/office/officeart/2005/8/layout/hProcess4"/>
    <dgm:cxn modelId="{E3DE1278-D09E-4176-88F8-3DA3F5D1F094}" type="presParOf" srcId="{42D64F7E-D5FD-4819-A30D-42D7F611C606}" destId="{FFA53167-47B7-46BD-931D-23CA2DAE1449}" srcOrd="1" destOrd="0" presId="urn:microsoft.com/office/officeart/2005/8/layout/hProcess4"/>
    <dgm:cxn modelId="{164491E2-52D4-49D0-AC40-CC33B4C4EA9A}" type="presParOf" srcId="{42D64F7E-D5FD-4819-A30D-42D7F611C606}" destId="{256AE780-B4ED-4AED-A8C9-E883D6776E7F}" srcOrd="2" destOrd="0" presId="urn:microsoft.com/office/officeart/2005/8/layout/hProcess4"/>
    <dgm:cxn modelId="{ECD0E2EA-5C83-4A7F-839C-19492CF69F56}" type="presParOf" srcId="{42D64F7E-D5FD-4819-A30D-42D7F611C606}" destId="{500857A6-80EA-4440-9916-C71AAADF8FD8}" srcOrd="3" destOrd="0" presId="urn:microsoft.com/office/officeart/2005/8/layout/hProcess4"/>
    <dgm:cxn modelId="{D5EF60DC-7534-43F7-B011-6052168F3291}" type="presParOf" srcId="{42D64F7E-D5FD-4819-A30D-42D7F611C606}" destId="{86DBD930-A9E0-4B63-A19F-8FE560D5FEA5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CDB8E-CD33-464A-9070-1CB6AA5A8D16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0D34FD-230E-4C64-9ABF-870236988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5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AE76C-7F46-42D0-8BFC-7775E8BC9206}" type="datetime8">
              <a:rPr lang="fa-IR" smtClean="0"/>
              <a:t>اکتبر 31، 11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‹#›</a:t>
            </a:fld>
            <a:endParaRPr lang="fa-IR"/>
          </a:p>
        </p:txBody>
      </p:sp>
    </p:spTree>
    <p:extLst/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36459-C80B-4727-830A-298554A16297}" type="datetime8">
              <a:rPr lang="fa-IR" smtClean="0"/>
              <a:t>اکتبر 31، 11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‹#›</a:t>
            </a:fld>
            <a:endParaRPr lang="fa-IR"/>
          </a:p>
        </p:txBody>
      </p:sp>
    </p:spTree>
    <p:extLst/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2F825-509F-4EC8-B447-3ACE9378CD1A}" type="datetime8">
              <a:rPr lang="fa-IR" smtClean="0"/>
              <a:t>اکتبر 31، 11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‹#›</a:t>
            </a:fld>
            <a:endParaRPr lang="fa-IR"/>
          </a:p>
        </p:txBody>
      </p:sp>
    </p:spTree>
    <p:extLst/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9A93A-097D-4125-8E76-2A2A75F2BD1D}" type="datetime8">
              <a:rPr lang="fa-IR" smtClean="0"/>
              <a:t>اکتبر 31، 11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‹#›</a:t>
            </a:fld>
            <a:endParaRPr lang="fa-IR"/>
          </a:p>
        </p:txBody>
      </p:sp>
    </p:spTree>
    <p:extLst/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6862B-4085-46BA-808A-29549ED70313}" type="datetime8">
              <a:rPr lang="fa-IR" smtClean="0"/>
              <a:t>اکتبر 31، 11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‹#›</a:t>
            </a:fld>
            <a:endParaRPr lang="fa-IR"/>
          </a:p>
        </p:txBody>
      </p:sp>
    </p:spTree>
    <p:extLst/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540D-6051-480D-B48D-E3B9557D4D06}" type="datetime8">
              <a:rPr lang="fa-IR" smtClean="0"/>
              <a:t>اکتبر 31، 11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‹#›</a:t>
            </a:fld>
            <a:endParaRPr lang="fa-IR"/>
          </a:p>
        </p:txBody>
      </p:sp>
    </p:spTree>
    <p:extLst/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3C248-D88A-4422-A00C-19C216D4455F}" type="datetime8">
              <a:rPr lang="fa-IR" smtClean="0"/>
              <a:t>اکتبر 31، 11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‹#›</a:t>
            </a:fld>
            <a:endParaRPr lang="fa-IR"/>
          </a:p>
        </p:txBody>
      </p:sp>
    </p:spTree>
    <p:extLst/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9A7C9-403C-4F07-836F-85B0C66FBD09}" type="datetime8">
              <a:rPr lang="fa-IR" smtClean="0"/>
              <a:t>اکتبر 31، 11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‹#›</a:t>
            </a:fld>
            <a:endParaRPr lang="fa-IR"/>
          </a:p>
        </p:txBody>
      </p:sp>
    </p:spTree>
    <p:extLst/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D39C-8119-4EFA-B331-6E4716FF4CAC}" type="datetime8">
              <a:rPr lang="fa-IR" smtClean="0"/>
              <a:t>اکتبر 31، 11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‹#›</a:t>
            </a:fld>
            <a:endParaRPr lang="fa-IR"/>
          </a:p>
        </p:txBody>
      </p:sp>
    </p:spTree>
    <p:extLst/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41DB7-6311-4975-BFD5-2D3B3B6CEA28}" type="datetime8">
              <a:rPr lang="fa-IR" smtClean="0"/>
              <a:t>اکتبر 31، 11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‹#›</a:t>
            </a:fld>
            <a:endParaRPr lang="fa-IR"/>
          </a:p>
        </p:txBody>
      </p:sp>
    </p:spTree>
    <p:extLst/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F6542-04B3-4F74-9DBC-B984DA112757}" type="datetime8">
              <a:rPr lang="fa-IR" smtClean="0"/>
              <a:t>اکتبر 31، 11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‹#›</a:t>
            </a:fld>
            <a:endParaRPr lang="fa-IR"/>
          </a:p>
        </p:txBody>
      </p:sp>
    </p:spTree>
    <p:extLst/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9F368-47F3-4BC6-B58B-C9C280B03F1B}" type="datetime8">
              <a:rPr lang="fa-IR" smtClean="0"/>
              <a:t>اکتبر 31، 11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EA265-25C6-4DBF-8304-99040892C59C}" type="slidenum">
              <a:rPr lang="fa-IR" smtClean="0"/>
              <a:t>‹#›</a:t>
            </a:fld>
            <a:endParaRPr lang="fa-IR"/>
          </a:p>
        </p:txBody>
      </p:sp>
    </p:spTree>
    <p:extLst/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d"/>
  </p:transition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microsoft.com/office/2007/relationships/diagramDrawing" Target="../diagrams/drawing4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12" Type="http://schemas.openxmlformats.org/officeDocument/2006/relationships/diagramColors" Target="../diagrams/colors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11" Type="http://schemas.openxmlformats.org/officeDocument/2006/relationships/diagramQuickStyle" Target="../diagrams/quickStyle4.xml"/><Relationship Id="rId5" Type="http://schemas.openxmlformats.org/officeDocument/2006/relationships/diagramLayout" Target="../diagrams/layout3.xml"/><Relationship Id="rId10" Type="http://schemas.openxmlformats.org/officeDocument/2006/relationships/diagramLayout" Target="../diagrams/layout4.xml"/><Relationship Id="rId4" Type="http://schemas.openxmlformats.org/officeDocument/2006/relationships/diagramData" Target="../diagrams/data3.xml"/><Relationship Id="rId9" Type="http://schemas.openxmlformats.org/officeDocument/2006/relationships/diagramData" Target="../diagrams/data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36512" y="1857364"/>
            <a:ext cx="9134232" cy="2400657"/>
          </a:xfrm>
          <a:prstGeom prst="rect">
            <a:avLst/>
          </a:prstGeom>
          <a:noFill/>
          <a:effectLst>
            <a:reflection blurRad="6350" stA="50000" endA="300" endPos="70000" dir="5400000" sy="-100000" algn="bl" rotWithShape="0"/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a-IR" sz="15000" b="1" dirty="0" smtClean="0">
                <a:ln w="3810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مرحله جذب </a:t>
            </a:r>
            <a:endParaRPr lang="en-US" sz="15000" b="1" dirty="0">
              <a:ln w="3810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Titr TG F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1</a:t>
            </a:fld>
            <a:endParaRPr lang="fa-IR"/>
          </a:p>
        </p:txBody>
      </p:sp>
    </p:spTree>
    <p:extLst/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99589" y="649412"/>
            <a:ext cx="830485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a-IR" sz="4000" b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4. </a:t>
            </a:r>
            <a:r>
              <a:rPr lang="fa-IR" sz="4000" b="1" dirty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فضا </a:t>
            </a:r>
            <a:r>
              <a:rPr lang="fa-IR" sz="4000" b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سازی، </a:t>
            </a:r>
            <a:r>
              <a:rPr lang="fa-IR" sz="4000" b="1" dirty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تشویق و ترغیب افراد</a:t>
            </a:r>
            <a:endParaRPr lang="en-US" sz="4000" b="1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Titr TG F" pitchFamily="2" charset="-78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182499953"/>
              </p:ext>
            </p:extLst>
          </p:nvPr>
        </p:nvGraphicFramePr>
        <p:xfrm>
          <a:off x="179512" y="1396988"/>
          <a:ext cx="8424936" cy="5344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10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7630409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B67AF04-8492-448E-A424-6E1FF609B2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9">
                                            <p:graphicEl>
                                              <a:dgm id="{3B67AF04-8492-448E-A424-6E1FF609B2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819CC4E-DD69-46CA-B191-53126D9BA7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9">
                                            <p:graphicEl>
                                              <a:dgm id="{8819CC4E-DD69-46CA-B191-53126D9BA7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AA81CCE-0E23-44BD-A526-AA2CC3596F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9">
                                            <p:graphicEl>
                                              <a:dgm id="{EAA81CCE-0E23-44BD-A526-AA2CC3596F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D79631D-DF6D-470C-87F6-CA397DE064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9">
                                            <p:graphicEl>
                                              <a:dgm id="{DD79631D-DF6D-470C-87F6-CA397DE064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893476F-3800-4AF1-8BBB-C4737376D0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9">
                                            <p:graphicEl>
                                              <a:dgm id="{D893476F-3800-4AF1-8BBB-C4737376D0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4DC3EF1-DEC8-4145-AE24-CFFE21192B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9">
                                            <p:graphicEl>
                                              <a:dgm id="{04DC3EF1-DEC8-4145-AE24-CFFE21192B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8DF45743-E11D-4593-8749-C3F128B4A3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9">
                                            <p:graphicEl>
                                              <a:dgm id="{8DF45743-E11D-4593-8749-C3F128B4A3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88A6BCF-E0FD-46CA-9D4E-15506AD13A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9">
                                            <p:graphicEl>
                                              <a:dgm id="{B88A6BCF-E0FD-46CA-9D4E-15506AD13A7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7C4104A-3472-4863-B9B8-1C38CED663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9">
                                            <p:graphicEl>
                                              <a:dgm id="{E7C4104A-3472-4863-B9B8-1C38CED663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7677DD8-22FF-4F21-8A8C-8664220E1B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9">
                                            <p:graphicEl>
                                              <a:dgm id="{B7677DD8-22FF-4F21-8A8C-8664220E1B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9" grpId="0" uiExpand="1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2889383" y="714356"/>
            <a:ext cx="547944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a-IR" sz="40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5. ارتباط گیری</a:t>
            </a:r>
            <a:endParaRPr lang="en-US" sz="4000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Titr TG F" pitchFamily="2" charset="-78"/>
            </a:endParaRPr>
          </a:p>
        </p:txBody>
      </p:sp>
      <p:sp>
        <p:nvSpPr>
          <p:cNvPr id="40" name="AutoShape 18"/>
          <p:cNvSpPr>
            <a:spLocks noChangeArrowheads="1"/>
          </p:cNvSpPr>
          <p:nvPr/>
        </p:nvSpPr>
        <p:spPr bwMode="gray">
          <a:xfrm>
            <a:off x="5392830" y="4801712"/>
            <a:ext cx="3410085" cy="571504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fa-I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5.  نظم و </a:t>
            </a:r>
            <a:r>
              <a:rPr lang="fa-I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انضباط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raffic" pitchFamily="2" charset="-78"/>
            </a:endParaRPr>
          </a:p>
        </p:txBody>
      </p:sp>
      <p:sp>
        <p:nvSpPr>
          <p:cNvPr id="41" name="AutoShape 19"/>
          <p:cNvSpPr>
            <a:spLocks noChangeArrowheads="1"/>
          </p:cNvSpPr>
          <p:nvPr/>
        </p:nvSpPr>
        <p:spPr bwMode="gray">
          <a:xfrm>
            <a:off x="5392830" y="3721592"/>
            <a:ext cx="3410085" cy="571504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fa-I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3. </a:t>
            </a:r>
            <a:r>
              <a:rPr lang="fa-I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تغافل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raffic" pitchFamily="2" charset="-78"/>
            </a:endParaRPr>
          </a:p>
        </p:txBody>
      </p:sp>
      <p:sp>
        <p:nvSpPr>
          <p:cNvPr id="42" name="AutoShape 17"/>
          <p:cNvSpPr>
            <a:spLocks noChangeArrowheads="1"/>
          </p:cNvSpPr>
          <p:nvPr/>
        </p:nvSpPr>
        <p:spPr bwMode="gray">
          <a:xfrm>
            <a:off x="5400009" y="2569464"/>
            <a:ext cx="3410085" cy="571504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fa-I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1. تکریم شخصیت انسانی 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raffic" pitchFamily="2" charset="-78"/>
            </a:endParaRPr>
          </a:p>
        </p:txBody>
      </p:sp>
      <p:sp>
        <p:nvSpPr>
          <p:cNvPr id="45" name="AutoShape 18"/>
          <p:cNvSpPr>
            <a:spLocks noChangeArrowheads="1"/>
          </p:cNvSpPr>
          <p:nvPr/>
        </p:nvSpPr>
        <p:spPr bwMode="gray">
          <a:xfrm>
            <a:off x="343874" y="4801712"/>
            <a:ext cx="3410085" cy="571504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fa-I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6. برنامه ریزی اقتضائی 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raffic" pitchFamily="2" charset="-78"/>
            </a:endParaRPr>
          </a:p>
        </p:txBody>
      </p:sp>
      <p:sp>
        <p:nvSpPr>
          <p:cNvPr id="46" name="AutoShape 19"/>
          <p:cNvSpPr>
            <a:spLocks noChangeArrowheads="1"/>
          </p:cNvSpPr>
          <p:nvPr/>
        </p:nvSpPr>
        <p:spPr bwMode="gray">
          <a:xfrm>
            <a:off x="343874" y="3721592"/>
            <a:ext cx="3410085" cy="571504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fa-I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4.  انتظار تکالیف </a:t>
            </a:r>
            <a:r>
              <a:rPr lang="fa-I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حداقلی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raffic" pitchFamily="2" charset="-78"/>
            </a:endParaRPr>
          </a:p>
        </p:txBody>
      </p:sp>
      <p:sp>
        <p:nvSpPr>
          <p:cNvPr id="47" name="AutoShape 17"/>
          <p:cNvSpPr>
            <a:spLocks noChangeArrowheads="1"/>
          </p:cNvSpPr>
          <p:nvPr/>
        </p:nvSpPr>
        <p:spPr bwMode="gray">
          <a:xfrm>
            <a:off x="351053" y="2569464"/>
            <a:ext cx="3410085" cy="571504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fa-I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2. </a:t>
            </a:r>
            <a:r>
              <a:rPr lang="fa-I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محبت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raffic" pitchFamily="2" charset="-78"/>
            </a:endParaRPr>
          </a:p>
        </p:txBody>
      </p:sp>
      <p:sp>
        <p:nvSpPr>
          <p:cNvPr id="32" name="AutoShape 17"/>
          <p:cNvSpPr>
            <a:spLocks noChangeArrowheads="1"/>
          </p:cNvSpPr>
          <p:nvPr/>
        </p:nvSpPr>
        <p:spPr bwMode="gray">
          <a:xfrm>
            <a:off x="2865070" y="5733256"/>
            <a:ext cx="3410085" cy="571504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fa-I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7. خطاب </a:t>
            </a:r>
            <a:r>
              <a:rPr lang="fa-I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raffic" pitchFamily="2" charset="-78"/>
              </a:rPr>
              <a:t>نیکو</a:t>
            </a: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raffic" pitchFamily="2" charset="-78"/>
            </a:endParaRPr>
          </a:p>
        </p:txBody>
      </p:sp>
      <p:sp>
        <p:nvSpPr>
          <p:cNvPr id="33" name="AutoShape 17"/>
          <p:cNvSpPr>
            <a:spLocks noChangeArrowheads="1"/>
          </p:cNvSpPr>
          <p:nvPr/>
        </p:nvSpPr>
        <p:spPr bwMode="gray">
          <a:xfrm>
            <a:off x="2865070" y="1422242"/>
            <a:ext cx="3410085" cy="847908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fa-IR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روش های برقراری ارتباط اولیه</a:t>
            </a:r>
            <a:endParaRPr lang="fa-IR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11</a:t>
            </a:fld>
            <a:endParaRPr lang="fa-IR"/>
          </a:p>
        </p:txBody>
      </p:sp>
    </p:spTree>
    <p:extLst/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40" grpId="0" animBg="1"/>
      <p:bldP spid="41" grpId="0" animBg="1"/>
      <p:bldP spid="42" grpId="0" animBg="1"/>
      <p:bldP spid="45" grpId="0" animBg="1"/>
      <p:bldP spid="46" grpId="0" animBg="1"/>
      <p:bldP spid="47" grpId="0" animBg="1"/>
      <p:bldP spid="32" grpId="0" animBg="1"/>
      <p:bldP spid="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5496447" y="1253015"/>
            <a:ext cx="2358688" cy="1268112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1" name="Rectangle 40"/>
          <p:cNvSpPr/>
          <p:nvPr/>
        </p:nvSpPr>
        <p:spPr>
          <a:xfrm>
            <a:off x="5496447" y="4840927"/>
            <a:ext cx="2358688" cy="1268112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7" name="AutoShape 5"/>
          <p:cNvSpPr>
            <a:spLocks noChangeArrowheads="1"/>
          </p:cNvSpPr>
          <p:nvPr/>
        </p:nvSpPr>
        <p:spPr bwMode="gray">
          <a:xfrm rot="16200000" flipH="1">
            <a:off x="2998260" y="2421753"/>
            <a:ext cx="459227" cy="296682"/>
          </a:xfrm>
          <a:prstGeom prst="upArrow">
            <a:avLst>
              <a:gd name="adj1" fmla="val 51676"/>
              <a:gd name="adj2" fmla="val 100000"/>
            </a:avLst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18" name="AutoShape 6"/>
          <p:cNvSpPr>
            <a:spLocks noChangeArrowheads="1"/>
          </p:cNvSpPr>
          <p:nvPr/>
        </p:nvSpPr>
        <p:spPr bwMode="gray">
          <a:xfrm rot="5400000" flipH="1">
            <a:off x="5706213" y="2402973"/>
            <a:ext cx="459227" cy="296682"/>
          </a:xfrm>
          <a:prstGeom prst="upArrow">
            <a:avLst>
              <a:gd name="adj1" fmla="val 51676"/>
              <a:gd name="adj2" fmla="val 100000"/>
            </a:avLst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tint val="39216"/>
                  <a:invGamma/>
                </a:schemeClr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a-IR"/>
          </a:p>
        </p:txBody>
      </p:sp>
      <p:sp>
        <p:nvSpPr>
          <p:cNvPr id="19" name="AutoShape 17"/>
          <p:cNvSpPr>
            <a:spLocks noChangeArrowheads="1"/>
          </p:cNvSpPr>
          <p:nvPr/>
        </p:nvSpPr>
        <p:spPr bwMode="gray">
          <a:xfrm>
            <a:off x="6214028" y="5162567"/>
            <a:ext cx="2718847" cy="570689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a-IR"/>
          </a:p>
        </p:txBody>
      </p:sp>
      <p:sp>
        <p:nvSpPr>
          <p:cNvPr id="20" name="AutoShape 18"/>
          <p:cNvSpPr>
            <a:spLocks noChangeArrowheads="1"/>
          </p:cNvSpPr>
          <p:nvPr/>
        </p:nvSpPr>
        <p:spPr bwMode="gray">
          <a:xfrm>
            <a:off x="6214028" y="4629167"/>
            <a:ext cx="2718847" cy="570689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a-IR"/>
          </a:p>
        </p:txBody>
      </p:sp>
      <p:sp>
        <p:nvSpPr>
          <p:cNvPr id="21" name="AutoShape 19"/>
          <p:cNvSpPr>
            <a:spLocks noChangeArrowheads="1"/>
          </p:cNvSpPr>
          <p:nvPr/>
        </p:nvSpPr>
        <p:spPr bwMode="gray">
          <a:xfrm>
            <a:off x="6214028" y="4095767"/>
            <a:ext cx="2718847" cy="570689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a-IR"/>
          </a:p>
        </p:txBody>
      </p:sp>
      <p:grpSp>
        <p:nvGrpSpPr>
          <p:cNvPr id="22" name="Group 21"/>
          <p:cNvGrpSpPr/>
          <p:nvPr/>
        </p:nvGrpSpPr>
        <p:grpSpPr>
          <a:xfrm>
            <a:off x="3376934" y="1370755"/>
            <a:ext cx="2325933" cy="2400165"/>
            <a:chOff x="3376934" y="1370755"/>
            <a:chExt cx="2325933" cy="2400165"/>
          </a:xfrm>
        </p:grpSpPr>
        <p:grpSp>
          <p:nvGrpSpPr>
            <p:cNvPr id="23" name="Group 22"/>
            <p:cNvGrpSpPr>
              <a:grpSpLocks/>
            </p:cNvGrpSpPr>
            <p:nvPr/>
          </p:nvGrpSpPr>
          <p:grpSpPr bwMode="auto">
            <a:xfrm>
              <a:off x="3509433" y="1505997"/>
              <a:ext cx="2059495" cy="2125224"/>
              <a:chOff x="2170" y="1915"/>
              <a:chExt cx="1430" cy="1430"/>
            </a:xfrm>
          </p:grpSpPr>
          <p:sp>
            <p:nvSpPr>
              <p:cNvPr id="28" name="Oval 9"/>
              <p:cNvSpPr>
                <a:spLocks noChangeArrowheads="1"/>
              </p:cNvSpPr>
              <p:nvPr/>
            </p:nvSpPr>
            <p:spPr bwMode="gray">
              <a:xfrm>
                <a:off x="2170" y="1915"/>
                <a:ext cx="1430" cy="1430"/>
              </a:xfrm>
              <a:prstGeom prst="ellipse">
                <a:avLst/>
              </a:prstGeom>
              <a:gradFill rotWithShape="1">
                <a:gsLst>
                  <a:gs pos="0">
                    <a:srgbClr val="FFFFFF">
                      <a:gamma/>
                      <a:shade val="63529"/>
                      <a:invGamma/>
                    </a:srgbClr>
                  </a:gs>
                  <a:gs pos="50000">
                    <a:srgbClr val="FFFFFF"/>
                  </a:gs>
                  <a:gs pos="100000">
                    <a:srgbClr val="FFFFFF">
                      <a:gamma/>
                      <a:shade val="63529"/>
                      <a:invGamma/>
                    </a:srgbClr>
                  </a:gs>
                </a:gsLst>
                <a:lin ang="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/>
              </a:p>
            </p:txBody>
          </p:sp>
          <p:sp>
            <p:nvSpPr>
              <p:cNvPr id="29" name="Oval 10"/>
              <p:cNvSpPr>
                <a:spLocks noChangeArrowheads="1"/>
              </p:cNvSpPr>
              <p:nvPr/>
            </p:nvSpPr>
            <p:spPr bwMode="gray">
              <a:xfrm>
                <a:off x="2254" y="2000"/>
                <a:ext cx="1262" cy="1264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27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fa-IR"/>
              </a:p>
            </p:txBody>
          </p:sp>
          <p:sp>
            <p:nvSpPr>
              <p:cNvPr id="30" name="Oval 12"/>
              <p:cNvSpPr>
                <a:spLocks noChangeArrowheads="1"/>
              </p:cNvSpPr>
              <p:nvPr/>
            </p:nvSpPr>
            <p:spPr bwMode="gray">
              <a:xfrm>
                <a:off x="2337" y="2083"/>
                <a:ext cx="1096" cy="1098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shade val="54118"/>
                      <a:invGamma/>
                    </a:schemeClr>
                  </a:gs>
                  <a:gs pos="50000">
                    <a:schemeClr val="hlink"/>
                  </a:gs>
                  <a:gs pos="100000">
                    <a:schemeClr val="hlink">
                      <a:gamma/>
                      <a:shade val="54118"/>
                      <a:invGamma/>
                    </a:schemeClr>
                  </a:gs>
                </a:gsLst>
                <a:lin ang="18900000" scaled="1"/>
              </a:gra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fa-IR"/>
              </a:p>
            </p:txBody>
          </p:sp>
        </p:grpSp>
        <p:sp>
          <p:nvSpPr>
            <p:cNvPr id="24" name="Oval 8"/>
            <p:cNvSpPr>
              <a:spLocks noChangeArrowheads="1"/>
            </p:cNvSpPr>
            <p:nvPr/>
          </p:nvSpPr>
          <p:spPr bwMode="gray">
            <a:xfrm>
              <a:off x="3376934" y="1370755"/>
              <a:ext cx="2325933" cy="2400165"/>
            </a:xfrm>
            <a:prstGeom prst="ellipse">
              <a:avLst/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5715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5" name="Oval 11"/>
            <p:cNvSpPr>
              <a:spLocks noChangeArrowheads="1"/>
            </p:cNvSpPr>
            <p:nvPr/>
          </p:nvSpPr>
          <p:spPr bwMode="gray">
            <a:xfrm>
              <a:off x="3630411" y="1632321"/>
              <a:ext cx="1817540" cy="1878519"/>
            </a:xfrm>
            <a:prstGeom prst="ellipse">
              <a:avLst/>
            </a:prstGeom>
            <a:gradFill rotWithShape="1">
              <a:gsLst>
                <a:gs pos="0">
                  <a:srgbClr val="FFCC00">
                    <a:gamma/>
                    <a:shade val="0"/>
                    <a:invGamma/>
                  </a:srgbClr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fa-IR"/>
            </a:p>
          </p:txBody>
        </p:sp>
        <p:sp>
          <p:nvSpPr>
            <p:cNvPr id="26" name="Oval 25"/>
            <p:cNvSpPr>
              <a:spLocks noChangeArrowheads="1"/>
            </p:cNvSpPr>
            <p:nvPr/>
          </p:nvSpPr>
          <p:spPr bwMode="gray">
            <a:xfrm>
              <a:off x="3749948" y="1755673"/>
              <a:ext cx="1578466" cy="1631815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FFCC00">
                    <a:gamma/>
                    <a:shade val="48627"/>
                    <a:invGamma/>
                  </a:srgb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fa-IR"/>
            </a:p>
          </p:txBody>
        </p:sp>
        <p:sp>
          <p:nvSpPr>
            <p:cNvPr id="27" name="Text Box 20"/>
            <p:cNvSpPr txBox="1">
              <a:spLocks noChangeArrowheads="1"/>
            </p:cNvSpPr>
            <p:nvPr/>
          </p:nvSpPr>
          <p:spPr bwMode="gray">
            <a:xfrm>
              <a:off x="3779912" y="1916832"/>
              <a:ext cx="1433405" cy="1323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fa-IR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cs typeface="B Titr" pitchFamily="2" charset="-78"/>
                </a:rPr>
                <a:t>مهارت </a:t>
              </a:r>
            </a:p>
            <a:p>
              <a:pPr algn="ctr" eaLnBrk="0" hangingPunct="0"/>
              <a:r>
                <a:rPr lang="fa-IR" sz="40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  <a:cs typeface="B Titr" pitchFamily="2" charset="-78"/>
                </a:rPr>
                <a:t>ارتباط</a:t>
              </a:r>
              <a:endParaRPr lang="en-US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B Titr" pitchFamily="2" charset="-78"/>
              </a:endParaRPr>
            </a:p>
          </p:txBody>
        </p:sp>
      </p:grpSp>
      <p:sp>
        <p:nvSpPr>
          <p:cNvPr id="31" name="AutoShape 21"/>
          <p:cNvSpPr>
            <a:spLocks noChangeArrowheads="1"/>
          </p:cNvSpPr>
          <p:nvPr/>
        </p:nvSpPr>
        <p:spPr bwMode="auto">
          <a:xfrm>
            <a:off x="6228184" y="2281575"/>
            <a:ext cx="2741548" cy="49935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fa-IR" dirty="0" smtClean="0">
                <a:latin typeface="Verdana" pitchFamily="34" charset="0"/>
                <a:cs typeface="B Morvarid" pitchFamily="2" charset="-78"/>
              </a:rPr>
              <a:t>ارتباط کلامی </a:t>
            </a:r>
            <a:endParaRPr lang="en-US" dirty="0">
              <a:latin typeface="Verdana" pitchFamily="34" charset="0"/>
              <a:cs typeface="B Morvarid" pitchFamily="2" charset="-78"/>
            </a:endParaRPr>
          </a:p>
        </p:txBody>
      </p:sp>
      <p:sp>
        <p:nvSpPr>
          <p:cNvPr id="32" name="AutoShape 17"/>
          <p:cNvSpPr>
            <a:spLocks noChangeArrowheads="1"/>
          </p:cNvSpPr>
          <p:nvPr/>
        </p:nvSpPr>
        <p:spPr bwMode="gray">
          <a:xfrm>
            <a:off x="6221207" y="3562367"/>
            <a:ext cx="2718847" cy="570689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a-IR"/>
          </a:p>
        </p:txBody>
      </p:sp>
      <p:sp>
        <p:nvSpPr>
          <p:cNvPr id="33" name="AutoShape 17"/>
          <p:cNvSpPr>
            <a:spLocks noChangeArrowheads="1"/>
          </p:cNvSpPr>
          <p:nvPr/>
        </p:nvSpPr>
        <p:spPr bwMode="gray">
          <a:xfrm>
            <a:off x="6221207" y="3028967"/>
            <a:ext cx="2718847" cy="570689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a-IR"/>
          </a:p>
        </p:txBody>
      </p:sp>
      <p:sp>
        <p:nvSpPr>
          <p:cNvPr id="46" name="AutoShape 18"/>
          <p:cNvSpPr>
            <a:spLocks noChangeArrowheads="1"/>
          </p:cNvSpPr>
          <p:nvPr/>
        </p:nvSpPr>
        <p:spPr bwMode="gray">
          <a:xfrm>
            <a:off x="322314" y="4701175"/>
            <a:ext cx="2718847" cy="570689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a-IR"/>
          </a:p>
        </p:txBody>
      </p:sp>
      <p:sp>
        <p:nvSpPr>
          <p:cNvPr id="47" name="AutoShape 19"/>
          <p:cNvSpPr>
            <a:spLocks noChangeArrowheads="1"/>
          </p:cNvSpPr>
          <p:nvPr/>
        </p:nvSpPr>
        <p:spPr bwMode="gray">
          <a:xfrm>
            <a:off x="322314" y="4167775"/>
            <a:ext cx="2718847" cy="570689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a-IR"/>
          </a:p>
        </p:txBody>
      </p:sp>
      <p:sp>
        <p:nvSpPr>
          <p:cNvPr id="48" name="AutoShape 17"/>
          <p:cNvSpPr>
            <a:spLocks noChangeArrowheads="1"/>
          </p:cNvSpPr>
          <p:nvPr/>
        </p:nvSpPr>
        <p:spPr bwMode="gray">
          <a:xfrm>
            <a:off x="329493" y="3634375"/>
            <a:ext cx="2718847" cy="570689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a-IR"/>
          </a:p>
        </p:txBody>
      </p:sp>
      <p:sp>
        <p:nvSpPr>
          <p:cNvPr id="49" name="AutoShape 17"/>
          <p:cNvSpPr>
            <a:spLocks noChangeArrowheads="1"/>
          </p:cNvSpPr>
          <p:nvPr/>
        </p:nvSpPr>
        <p:spPr bwMode="gray">
          <a:xfrm>
            <a:off x="329493" y="3100975"/>
            <a:ext cx="2718847" cy="570689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a-IR"/>
          </a:p>
        </p:txBody>
      </p:sp>
      <p:sp>
        <p:nvSpPr>
          <p:cNvPr id="50" name="Text Box 25"/>
          <p:cNvSpPr txBox="1">
            <a:spLocks noChangeArrowheads="1"/>
          </p:cNvSpPr>
          <p:nvPr/>
        </p:nvSpPr>
        <p:spPr bwMode="gray">
          <a:xfrm>
            <a:off x="6625909" y="3142456"/>
            <a:ext cx="19511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eaLnBrk="0" hangingPunct="0"/>
            <a:r>
              <a:rPr lang="fa-IR" b="1" dirty="0" smtClean="0">
                <a:ln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B Titr" pitchFamily="2" charset="-78"/>
              </a:rPr>
              <a:t>شفاف و قابل فهم بودن</a:t>
            </a:r>
            <a:endParaRPr lang="en-US" b="1" dirty="0">
              <a:ln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B Titr" pitchFamily="2" charset="-78"/>
            </a:endParaRPr>
          </a:p>
        </p:txBody>
      </p:sp>
      <p:sp>
        <p:nvSpPr>
          <p:cNvPr id="51" name="Text Box 25"/>
          <p:cNvSpPr txBox="1">
            <a:spLocks noChangeArrowheads="1"/>
          </p:cNvSpPr>
          <p:nvPr/>
        </p:nvSpPr>
        <p:spPr bwMode="gray">
          <a:xfrm>
            <a:off x="1062903" y="3253375"/>
            <a:ext cx="11416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eaLnBrk="0" hangingPunct="0"/>
            <a:r>
              <a:rPr lang="fa-IR" b="1" dirty="0" smtClean="0">
                <a:ln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B Titr" pitchFamily="2" charset="-78"/>
              </a:rPr>
              <a:t>خوش رویی</a:t>
            </a:r>
            <a:endParaRPr lang="en-US" b="1" dirty="0">
              <a:ln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B Titr" pitchFamily="2" charset="-78"/>
            </a:endParaRPr>
          </a:p>
        </p:txBody>
      </p:sp>
      <p:sp>
        <p:nvSpPr>
          <p:cNvPr id="52" name="Text Box 25"/>
          <p:cNvSpPr txBox="1">
            <a:spLocks noChangeArrowheads="1"/>
          </p:cNvSpPr>
          <p:nvPr/>
        </p:nvSpPr>
        <p:spPr bwMode="gray">
          <a:xfrm>
            <a:off x="558705" y="4331843"/>
            <a:ext cx="22605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eaLnBrk="0" hangingPunct="0"/>
            <a:r>
              <a:rPr lang="fa-IR" b="1" dirty="0" smtClean="0">
                <a:ln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B Titr" pitchFamily="2" charset="-78"/>
              </a:rPr>
              <a:t>حفظ ظاهر مناسب اسلامی</a:t>
            </a:r>
            <a:endParaRPr lang="en-US" b="1" dirty="0">
              <a:ln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B Titr" pitchFamily="2" charset="-78"/>
            </a:endParaRPr>
          </a:p>
        </p:txBody>
      </p:sp>
      <p:sp>
        <p:nvSpPr>
          <p:cNvPr id="53" name="Text Box 25"/>
          <p:cNvSpPr txBox="1">
            <a:spLocks noChangeArrowheads="1"/>
          </p:cNvSpPr>
          <p:nvPr/>
        </p:nvSpPr>
        <p:spPr bwMode="gray">
          <a:xfrm>
            <a:off x="585865" y="4865243"/>
            <a:ext cx="20233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eaLnBrk="0" hangingPunct="0"/>
            <a:r>
              <a:rPr lang="fa-IR" b="1" dirty="0" smtClean="0">
                <a:ln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B Titr" pitchFamily="2" charset="-78"/>
              </a:rPr>
              <a:t>برقراری ارتباط چشمی</a:t>
            </a:r>
            <a:endParaRPr lang="en-US" b="1" dirty="0">
              <a:ln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B Titr" pitchFamily="2" charset="-78"/>
            </a:endParaRPr>
          </a:p>
        </p:txBody>
      </p:sp>
      <p:sp>
        <p:nvSpPr>
          <p:cNvPr id="55" name="Text Box 25"/>
          <p:cNvSpPr txBox="1">
            <a:spLocks noChangeArrowheads="1"/>
          </p:cNvSpPr>
          <p:nvPr/>
        </p:nvSpPr>
        <p:spPr bwMode="gray">
          <a:xfrm>
            <a:off x="730224" y="3798443"/>
            <a:ext cx="18037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eaLnBrk="0" hangingPunct="0"/>
            <a:r>
              <a:rPr lang="fa-IR" b="1" dirty="0" smtClean="0">
                <a:ln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B Titr" pitchFamily="2" charset="-78"/>
              </a:rPr>
              <a:t>پرهیز از رویگردانی </a:t>
            </a:r>
            <a:endParaRPr lang="en-US" b="1" dirty="0">
              <a:ln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B Titr" pitchFamily="2" charset="-78"/>
            </a:endParaRPr>
          </a:p>
        </p:txBody>
      </p:sp>
      <p:sp>
        <p:nvSpPr>
          <p:cNvPr id="56" name="Text Box 25"/>
          <p:cNvSpPr txBox="1">
            <a:spLocks noChangeArrowheads="1"/>
          </p:cNvSpPr>
          <p:nvPr/>
        </p:nvSpPr>
        <p:spPr bwMode="gray">
          <a:xfrm>
            <a:off x="7004171" y="3752056"/>
            <a:ext cx="11705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eaLnBrk="0" hangingPunct="0"/>
            <a:r>
              <a:rPr lang="fa-IR" b="1" dirty="0" smtClean="0">
                <a:ln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B Titr" pitchFamily="2" charset="-78"/>
              </a:rPr>
              <a:t>گزیده گویی</a:t>
            </a:r>
            <a:endParaRPr lang="en-US" b="1" dirty="0">
              <a:ln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B Titr" pitchFamily="2" charset="-78"/>
            </a:endParaRPr>
          </a:p>
        </p:txBody>
      </p:sp>
      <p:sp>
        <p:nvSpPr>
          <p:cNvPr id="57" name="Text Box 25"/>
          <p:cNvSpPr txBox="1">
            <a:spLocks noChangeArrowheads="1"/>
          </p:cNvSpPr>
          <p:nvPr/>
        </p:nvSpPr>
        <p:spPr bwMode="gray">
          <a:xfrm>
            <a:off x="6301938" y="4818856"/>
            <a:ext cx="25378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eaLnBrk="0" hangingPunct="0"/>
            <a:r>
              <a:rPr lang="fa-IR" b="1" dirty="0" smtClean="0">
                <a:ln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B Titr" pitchFamily="2" charset="-78"/>
              </a:rPr>
              <a:t>قطع نکردن سخن طرف مقابل</a:t>
            </a:r>
            <a:endParaRPr lang="en-US" b="1" dirty="0">
              <a:ln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B Titr" pitchFamily="2" charset="-78"/>
            </a:endParaRPr>
          </a:p>
        </p:txBody>
      </p:sp>
      <p:sp>
        <p:nvSpPr>
          <p:cNvPr id="58" name="Text Box 25"/>
          <p:cNvSpPr txBox="1">
            <a:spLocks noChangeArrowheads="1"/>
          </p:cNvSpPr>
          <p:nvPr/>
        </p:nvSpPr>
        <p:spPr bwMode="gray">
          <a:xfrm>
            <a:off x="6237454" y="5352256"/>
            <a:ext cx="26003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eaLnBrk="0" hangingPunct="0"/>
            <a:r>
              <a:rPr lang="fa-IR" b="1" dirty="0" smtClean="0">
                <a:ln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B Titr" pitchFamily="2" charset="-78"/>
              </a:rPr>
              <a:t>پرهیز از دستور و ریاست طلبی</a:t>
            </a:r>
            <a:endParaRPr lang="en-US" b="1" dirty="0">
              <a:ln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B Titr" pitchFamily="2" charset="-78"/>
            </a:endParaRPr>
          </a:p>
        </p:txBody>
      </p:sp>
      <p:sp>
        <p:nvSpPr>
          <p:cNvPr id="59" name="Text Box 25"/>
          <p:cNvSpPr txBox="1">
            <a:spLocks noChangeArrowheads="1"/>
          </p:cNvSpPr>
          <p:nvPr/>
        </p:nvSpPr>
        <p:spPr bwMode="gray">
          <a:xfrm>
            <a:off x="6417811" y="4265225"/>
            <a:ext cx="22701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eaLnBrk="0" hangingPunct="0"/>
            <a:r>
              <a:rPr lang="fa-IR" b="1" dirty="0" smtClean="0">
                <a:ln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B Titr" pitchFamily="2" charset="-78"/>
              </a:rPr>
              <a:t>سخن نرم و عاری از تحکم </a:t>
            </a:r>
            <a:endParaRPr lang="en-US" b="1" dirty="0">
              <a:ln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B Titr" pitchFamily="2" charset="-78"/>
            </a:endParaRPr>
          </a:p>
        </p:txBody>
      </p:sp>
      <p:sp>
        <p:nvSpPr>
          <p:cNvPr id="60" name="AutoShape 21"/>
          <p:cNvSpPr>
            <a:spLocks noChangeArrowheads="1"/>
          </p:cNvSpPr>
          <p:nvPr/>
        </p:nvSpPr>
        <p:spPr bwMode="auto">
          <a:xfrm>
            <a:off x="246276" y="2276872"/>
            <a:ext cx="2741548" cy="499353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fa-IR" dirty="0" smtClean="0">
                <a:latin typeface="Verdana" pitchFamily="34" charset="0"/>
                <a:cs typeface="B Morvarid" pitchFamily="2" charset="-78"/>
              </a:rPr>
              <a:t>ارتباط غیر کلامی </a:t>
            </a:r>
            <a:endParaRPr lang="en-US" dirty="0">
              <a:latin typeface="Verdana" pitchFamily="34" charset="0"/>
              <a:cs typeface="B Morvarid" pitchFamily="2" charset="-78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227872" y="3717032"/>
            <a:ext cx="2856295" cy="255454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4000" dirty="0" smtClean="0">
                <a:solidFill>
                  <a:srgbClr val="FF0000"/>
                </a:solidFill>
                <a:cs typeface="B Davat" pitchFamily="2" charset="-78"/>
              </a:rPr>
              <a:t>رعایت حدود اسلامی و تربیتی در ارتباط با افراد ضروری می باشد.</a:t>
            </a:r>
            <a:endParaRPr lang="fa-IR" sz="4000" dirty="0">
              <a:solidFill>
                <a:srgbClr val="FF0000"/>
              </a:solidFill>
              <a:cs typeface="B Davat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12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3053913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31" grpId="0" animBg="1"/>
      <p:bldP spid="32" grpId="0" animBg="1"/>
      <p:bldP spid="33" grpId="0" animBg="1"/>
      <p:bldP spid="46" grpId="0" animBg="1"/>
      <p:bldP spid="47" grpId="0" animBg="1"/>
      <p:bldP spid="48" grpId="0" animBg="1"/>
      <p:bldP spid="49" grpId="0" animBg="1"/>
      <p:bldP spid="50" grpId="0"/>
      <p:bldP spid="51" grpId="0"/>
      <p:bldP spid="52" grpId="0"/>
      <p:bldP spid="53" grpId="0"/>
      <p:bldP spid="55" grpId="0"/>
      <p:bldP spid="56" grpId="0"/>
      <p:bldP spid="57" grpId="0"/>
      <p:bldP spid="58" grpId="0"/>
      <p:bldP spid="59" grpId="0"/>
      <p:bldP spid="60" grpId="0" animBg="1"/>
      <p:bldP spid="6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sp>
        <p:nvSpPr>
          <p:cNvPr id="110" name="Rounded Rectangle 109"/>
          <p:cNvSpPr/>
          <p:nvPr/>
        </p:nvSpPr>
        <p:spPr>
          <a:xfrm>
            <a:off x="237006" y="3114780"/>
            <a:ext cx="8583466" cy="3626589"/>
          </a:xfrm>
          <a:prstGeom prst="roundRect">
            <a:avLst>
              <a:gd name="adj" fmla="val 5131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251520" y="2276874"/>
            <a:ext cx="8583466" cy="70984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2056095" y="714356"/>
            <a:ext cx="631272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a-IR" sz="40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6. </a:t>
            </a:r>
            <a:r>
              <a:rPr lang="fa-IR" sz="40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تقویت علائق و ایجاد انگیزه</a:t>
            </a:r>
            <a:endParaRPr lang="en-US" sz="4000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Titr TG F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160476" y="1628800"/>
            <a:ext cx="451598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a-IR" sz="2800" b="1" dirty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cs typeface="B Titr" pitchFamily="2" charset="-78"/>
              </a:rPr>
              <a:t>شیوه های تقویت علائق و انگیزه </a:t>
            </a:r>
            <a:r>
              <a:rPr lang="fa-IR" sz="2800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cs typeface="B Titr" pitchFamily="2" charset="-78"/>
              </a:rPr>
              <a:t>ها:</a:t>
            </a:r>
            <a:endParaRPr lang="en-US" sz="2800" b="1" dirty="0">
              <a:ln w="17780" cmpd="sng">
                <a:noFill/>
                <a:prstDash val="solid"/>
                <a:miter lim="800000"/>
              </a:ln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4327337" y="2276873"/>
            <a:ext cx="4421127" cy="709840"/>
          </a:xfrm>
          <a:custGeom>
            <a:avLst/>
            <a:gdLst>
              <a:gd name="connsiteX0" fmla="*/ 0 w 4185353"/>
              <a:gd name="connsiteY0" fmla="*/ 0 h 884547"/>
              <a:gd name="connsiteX1" fmla="*/ 4185353 w 4185353"/>
              <a:gd name="connsiteY1" fmla="*/ 0 h 884547"/>
              <a:gd name="connsiteX2" fmla="*/ 4185353 w 4185353"/>
              <a:gd name="connsiteY2" fmla="*/ 884547 h 884547"/>
              <a:gd name="connsiteX3" fmla="*/ 0 w 4185353"/>
              <a:gd name="connsiteY3" fmla="*/ 884547 h 884547"/>
              <a:gd name="connsiteX4" fmla="*/ 0 w 4185353"/>
              <a:gd name="connsiteY4" fmla="*/ 0 h 88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85353" h="884547">
                <a:moveTo>
                  <a:pt x="0" y="0"/>
                </a:moveTo>
                <a:lnTo>
                  <a:pt x="4185353" y="0"/>
                </a:lnTo>
                <a:lnTo>
                  <a:pt x="4185353" y="884547"/>
                </a:lnTo>
                <a:lnTo>
                  <a:pt x="0" y="884547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6675" tIns="44450" rIns="66675" bIns="44450" numCol="1" spcCol="1270" anchor="ctr" anchorCtr="0">
            <a:noAutofit/>
          </a:bodyPr>
          <a:lstStyle/>
          <a:p>
            <a:pPr lvl="0" defTabSz="1555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2200" kern="1200" dirty="0" smtClean="0">
                <a:cs typeface="B Titr" pitchFamily="2" charset="-78"/>
              </a:rPr>
              <a:t>الف- برگزاری برنامه های جذاب</a:t>
            </a:r>
            <a:endParaRPr lang="en-US" sz="2200" kern="1200" dirty="0">
              <a:cs typeface="B Titr" pitchFamily="2" charset="-78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611560" y="2318835"/>
            <a:ext cx="3584915" cy="625916"/>
          </a:xfrm>
          <a:custGeom>
            <a:avLst/>
            <a:gdLst>
              <a:gd name="connsiteX0" fmla="*/ 0 w 3892378"/>
              <a:gd name="connsiteY0" fmla="*/ 0 h 716698"/>
              <a:gd name="connsiteX1" fmla="*/ 3892378 w 3892378"/>
              <a:gd name="connsiteY1" fmla="*/ 0 h 716698"/>
              <a:gd name="connsiteX2" fmla="*/ 3892378 w 3892378"/>
              <a:gd name="connsiteY2" fmla="*/ 716698 h 716698"/>
              <a:gd name="connsiteX3" fmla="*/ 0 w 3892378"/>
              <a:gd name="connsiteY3" fmla="*/ 716698 h 716698"/>
              <a:gd name="connsiteX4" fmla="*/ 0 w 3892378"/>
              <a:gd name="connsiteY4" fmla="*/ 0 h 71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2378" h="716698">
                <a:moveTo>
                  <a:pt x="0" y="0"/>
                </a:moveTo>
                <a:lnTo>
                  <a:pt x="3892378" y="0"/>
                </a:lnTo>
                <a:lnTo>
                  <a:pt x="3892378" y="716698"/>
                </a:lnTo>
                <a:lnTo>
                  <a:pt x="0" y="716698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904" tIns="120904" rIns="120904" bIns="120904" numCol="1" spcCol="1270" anchor="ctr" anchorCtr="0">
            <a:noAutofit/>
          </a:bodyPr>
          <a:lstStyle/>
          <a:p>
            <a:pPr lvl="0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600" b="1" kern="1200" dirty="0" smtClean="0">
                <a:cs typeface="B Traffic" pitchFamily="2" charset="-78"/>
              </a:rPr>
              <a:t>برنامه های تربیتی، آموزشی، ورزشی دفاعی، نظامی وتفریحی </a:t>
            </a:r>
            <a:endParaRPr lang="en-US" sz="1600" b="1" kern="1200" dirty="0">
              <a:cs typeface="B Traffic" pitchFamily="2" charset="-78"/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327337" y="3140968"/>
            <a:ext cx="4421127" cy="730291"/>
          </a:xfrm>
          <a:custGeom>
            <a:avLst/>
            <a:gdLst>
              <a:gd name="connsiteX0" fmla="*/ 0 w 4185353"/>
              <a:gd name="connsiteY0" fmla="*/ 0 h 884547"/>
              <a:gd name="connsiteX1" fmla="*/ 4185353 w 4185353"/>
              <a:gd name="connsiteY1" fmla="*/ 0 h 884547"/>
              <a:gd name="connsiteX2" fmla="*/ 4185353 w 4185353"/>
              <a:gd name="connsiteY2" fmla="*/ 884547 h 884547"/>
              <a:gd name="connsiteX3" fmla="*/ 0 w 4185353"/>
              <a:gd name="connsiteY3" fmla="*/ 884547 h 884547"/>
              <a:gd name="connsiteX4" fmla="*/ 0 w 4185353"/>
              <a:gd name="connsiteY4" fmla="*/ 0 h 884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85353" h="884547">
                <a:moveTo>
                  <a:pt x="0" y="0"/>
                </a:moveTo>
                <a:lnTo>
                  <a:pt x="4185353" y="0"/>
                </a:lnTo>
                <a:lnTo>
                  <a:pt x="4185353" y="884547"/>
                </a:lnTo>
                <a:lnTo>
                  <a:pt x="0" y="884547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66675" tIns="44450" rIns="66675" bIns="44450" numCol="1" spcCol="1270" anchor="ctr" anchorCtr="0">
            <a:noAutofit/>
          </a:bodyPr>
          <a:lstStyle/>
          <a:p>
            <a:pPr lvl="0" defTabSz="1555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2200" dirty="0">
                <a:cs typeface="B Titr" pitchFamily="2" charset="-78"/>
              </a:rPr>
              <a:t>ب- </a:t>
            </a:r>
            <a:r>
              <a:rPr lang="fa-IR" sz="2200" dirty="0" smtClean="0">
                <a:cs typeface="B Titr" pitchFamily="2" charset="-78"/>
              </a:rPr>
              <a:t>دعوت به اردوی جذب</a:t>
            </a:r>
            <a:endParaRPr lang="en-US" sz="2200" kern="1200" dirty="0">
              <a:cs typeface="B Titr" pitchFamily="2" charset="-78"/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1979712" y="3182930"/>
            <a:ext cx="3584915" cy="646366"/>
          </a:xfrm>
          <a:custGeom>
            <a:avLst/>
            <a:gdLst>
              <a:gd name="connsiteX0" fmla="*/ 0 w 3892378"/>
              <a:gd name="connsiteY0" fmla="*/ 0 h 716698"/>
              <a:gd name="connsiteX1" fmla="*/ 3892378 w 3892378"/>
              <a:gd name="connsiteY1" fmla="*/ 0 h 716698"/>
              <a:gd name="connsiteX2" fmla="*/ 3892378 w 3892378"/>
              <a:gd name="connsiteY2" fmla="*/ 716698 h 716698"/>
              <a:gd name="connsiteX3" fmla="*/ 0 w 3892378"/>
              <a:gd name="connsiteY3" fmla="*/ 716698 h 716698"/>
              <a:gd name="connsiteX4" fmla="*/ 0 w 3892378"/>
              <a:gd name="connsiteY4" fmla="*/ 0 h 71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2378" h="716698">
                <a:moveTo>
                  <a:pt x="0" y="0"/>
                </a:moveTo>
                <a:lnTo>
                  <a:pt x="3892378" y="0"/>
                </a:lnTo>
                <a:lnTo>
                  <a:pt x="3892378" y="716698"/>
                </a:lnTo>
                <a:lnTo>
                  <a:pt x="0" y="716698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904" tIns="120904" rIns="120904" bIns="120904" numCol="1" spcCol="1270" anchor="ctr" anchorCtr="0">
            <a:noAutofit/>
          </a:bodyPr>
          <a:lstStyle/>
          <a:p>
            <a:pPr lvl="0" defTabSz="7556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2000" b="1" kern="1200" dirty="0" smtClean="0">
                <a:cs typeface="B Traffic" pitchFamily="2" charset="-78"/>
              </a:rPr>
              <a:t>1. برگزاری برنامه های حین اردو:</a:t>
            </a:r>
            <a:endParaRPr lang="en-US" sz="2000" b="1" kern="1200" dirty="0">
              <a:cs typeface="B Traffic" pitchFamily="2" charset="-78"/>
            </a:endParaRPr>
          </a:p>
        </p:txBody>
      </p:sp>
      <p:sp>
        <p:nvSpPr>
          <p:cNvPr id="30" name="Right Arrow 29"/>
          <p:cNvSpPr/>
          <p:nvPr/>
        </p:nvSpPr>
        <p:spPr>
          <a:xfrm flipH="1">
            <a:off x="4196475" y="2531766"/>
            <a:ext cx="344555" cy="20005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ight Arrow 100"/>
          <p:cNvSpPr/>
          <p:nvPr/>
        </p:nvSpPr>
        <p:spPr>
          <a:xfrm flipH="1">
            <a:off x="5588340" y="3406086"/>
            <a:ext cx="344555" cy="20005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Freeform 110"/>
          <p:cNvSpPr/>
          <p:nvPr/>
        </p:nvSpPr>
        <p:spPr>
          <a:xfrm>
            <a:off x="284090" y="3717033"/>
            <a:ext cx="8518326" cy="3024336"/>
          </a:xfrm>
          <a:custGeom>
            <a:avLst/>
            <a:gdLst>
              <a:gd name="connsiteX0" fmla="*/ 0 w 3892378"/>
              <a:gd name="connsiteY0" fmla="*/ 0 h 716698"/>
              <a:gd name="connsiteX1" fmla="*/ 3892378 w 3892378"/>
              <a:gd name="connsiteY1" fmla="*/ 0 h 716698"/>
              <a:gd name="connsiteX2" fmla="*/ 3892378 w 3892378"/>
              <a:gd name="connsiteY2" fmla="*/ 716698 h 716698"/>
              <a:gd name="connsiteX3" fmla="*/ 0 w 3892378"/>
              <a:gd name="connsiteY3" fmla="*/ 716698 h 716698"/>
              <a:gd name="connsiteX4" fmla="*/ 0 w 3892378"/>
              <a:gd name="connsiteY4" fmla="*/ 0 h 71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92378" h="716698">
                <a:moveTo>
                  <a:pt x="0" y="0"/>
                </a:moveTo>
                <a:lnTo>
                  <a:pt x="3892378" y="0"/>
                </a:lnTo>
                <a:lnTo>
                  <a:pt x="3892378" y="716698"/>
                </a:lnTo>
                <a:lnTo>
                  <a:pt x="0" y="716698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0904" tIns="120904" rIns="120904" bIns="120904" numCol="1" spcCol="1270" anchor="ctr" anchorCtr="0">
            <a:noAutofit/>
          </a:bodyPr>
          <a:lstStyle/>
          <a:p>
            <a:pPr marL="0" lvl="1"/>
            <a:r>
              <a:rPr lang="fa-IR" b="1" dirty="0">
                <a:solidFill>
                  <a:schemeClr val="accent3">
                    <a:lumMod val="50000"/>
                  </a:schemeClr>
                </a:solidFill>
                <a:cs typeface="B Mitra" pitchFamily="2" charset="-78"/>
              </a:rPr>
              <a:t>1. اجرای برنامه های تبلیغاتی در مسیر حرکت </a:t>
            </a:r>
            <a:endParaRPr lang="en-US" b="1" dirty="0">
              <a:solidFill>
                <a:schemeClr val="accent3">
                  <a:lumMod val="50000"/>
                </a:schemeClr>
              </a:solidFill>
              <a:cs typeface="B Mitra" pitchFamily="2" charset="-78"/>
            </a:endParaRPr>
          </a:p>
          <a:p>
            <a:pPr marL="0" lvl="1"/>
            <a:r>
              <a:rPr lang="fa-IR" b="1" dirty="0">
                <a:cs typeface="B Mitra" pitchFamily="2" charset="-78"/>
              </a:rPr>
              <a:t>2. توجه به نماز جماعت اول وقت</a:t>
            </a:r>
            <a:endParaRPr lang="en-US" b="1" dirty="0">
              <a:cs typeface="B Mitra" pitchFamily="2" charset="-78"/>
            </a:endParaRPr>
          </a:p>
          <a:p>
            <a:pPr marL="0" lvl="1"/>
            <a:r>
              <a:rPr lang="fa-IR" b="1" dirty="0">
                <a:solidFill>
                  <a:schemeClr val="accent3">
                    <a:lumMod val="50000"/>
                  </a:schemeClr>
                </a:solidFill>
                <a:cs typeface="B Mitra" pitchFamily="2" charset="-78"/>
              </a:rPr>
              <a:t>3. اجرای مسابقات جذاب و با محتوا در حین برگزاری اردو</a:t>
            </a:r>
            <a:endParaRPr lang="en-US" b="1" dirty="0">
              <a:solidFill>
                <a:schemeClr val="accent3">
                  <a:lumMod val="50000"/>
                </a:schemeClr>
              </a:solidFill>
              <a:cs typeface="B Mitra" pitchFamily="2" charset="-78"/>
            </a:endParaRPr>
          </a:p>
          <a:p>
            <a:pPr marL="0" lvl="1"/>
            <a:r>
              <a:rPr lang="fa-IR" b="1" dirty="0">
                <a:cs typeface="B Mitra" pitchFamily="2" charset="-78"/>
              </a:rPr>
              <a:t>4. توجه به برنامه های معنوی در حد ظرفیت افراد</a:t>
            </a:r>
            <a:endParaRPr lang="en-US" b="1" dirty="0">
              <a:cs typeface="B Mitra" pitchFamily="2" charset="-78"/>
            </a:endParaRPr>
          </a:p>
          <a:p>
            <a:pPr marL="0" lvl="1"/>
            <a:r>
              <a:rPr lang="fa-IR" b="1" dirty="0">
                <a:solidFill>
                  <a:schemeClr val="accent3">
                    <a:lumMod val="50000"/>
                  </a:schemeClr>
                </a:solidFill>
                <a:cs typeface="B Mitra" pitchFamily="2" charset="-78"/>
              </a:rPr>
              <a:t>5. ایجاد جو عمومی تربیتی  و اثر بخش</a:t>
            </a:r>
            <a:endParaRPr lang="en-US" b="1" dirty="0">
              <a:solidFill>
                <a:schemeClr val="accent3">
                  <a:lumMod val="50000"/>
                </a:schemeClr>
              </a:solidFill>
              <a:cs typeface="B Mitra" pitchFamily="2" charset="-78"/>
            </a:endParaRPr>
          </a:p>
          <a:p>
            <a:pPr marL="0" lvl="1"/>
            <a:r>
              <a:rPr lang="fa-IR" b="1" dirty="0">
                <a:cs typeface="B Mitra" pitchFamily="2" charset="-78"/>
              </a:rPr>
              <a:t>6. توجه به رعایت مسائل اخلاق و آداب اسلامی</a:t>
            </a:r>
            <a:endParaRPr lang="en-US" b="1" dirty="0">
              <a:cs typeface="B Mitra" pitchFamily="2" charset="-78"/>
            </a:endParaRPr>
          </a:p>
          <a:p>
            <a:pPr marL="0" lvl="1"/>
            <a:r>
              <a:rPr lang="fa-IR" b="1" dirty="0">
                <a:solidFill>
                  <a:schemeClr val="accent3">
                    <a:lumMod val="50000"/>
                  </a:schemeClr>
                </a:solidFill>
                <a:cs typeface="B Mitra" pitchFamily="2" charset="-78"/>
              </a:rPr>
              <a:t>7. برقراری ارتباط دوستانه بین مسئول گروه و متربیان</a:t>
            </a:r>
            <a:endParaRPr lang="en-US" b="1" dirty="0">
              <a:solidFill>
                <a:schemeClr val="accent3">
                  <a:lumMod val="50000"/>
                </a:schemeClr>
              </a:solidFill>
              <a:cs typeface="B Mitra" pitchFamily="2" charset="-78"/>
            </a:endParaRPr>
          </a:p>
          <a:p>
            <a:pPr marL="0" lvl="1"/>
            <a:r>
              <a:rPr lang="fa-IR" b="1" dirty="0">
                <a:cs typeface="B Mitra" pitchFamily="2" charset="-78"/>
              </a:rPr>
              <a:t>8. تشکیل جلسات عمومی و خصوصی مسئول گروه با متربیان به منظور زمینه سازی پذیرش و انتخاب یک حرکت و زندگی جذاب و معنوی</a:t>
            </a:r>
            <a:endParaRPr lang="en-US" b="1" dirty="0">
              <a:cs typeface="B Mitra" pitchFamily="2" charset="-78"/>
            </a:endParaRPr>
          </a:p>
          <a:p>
            <a:pPr marL="0" lvl="1"/>
            <a:r>
              <a:rPr lang="fa-IR" b="1" dirty="0">
                <a:solidFill>
                  <a:schemeClr val="accent3">
                    <a:lumMod val="50000"/>
                  </a:schemeClr>
                </a:solidFill>
                <a:cs typeface="B Mitra" pitchFamily="2" charset="-78"/>
              </a:rPr>
              <a:t>9. دقت نظردر رفتار، گفتار و کردار افراد با دیدگاه تربیتی و به منظور ارزیابی صحیح از </a:t>
            </a:r>
            <a:r>
              <a:rPr lang="fa-IR" b="1" dirty="0" smtClean="0">
                <a:solidFill>
                  <a:schemeClr val="accent3">
                    <a:lumMod val="50000"/>
                  </a:schemeClr>
                </a:solidFill>
                <a:cs typeface="B Mitra" pitchFamily="2" charset="-78"/>
              </a:rPr>
              <a:t>آنان</a:t>
            </a:r>
            <a:endParaRPr lang="en-US" b="1" dirty="0">
              <a:solidFill>
                <a:schemeClr val="accent3">
                  <a:lumMod val="50000"/>
                </a:schemeClr>
              </a:solidFill>
              <a:cs typeface="B Mitra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13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1548327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 animBg="1"/>
      <p:bldP spid="31" grpId="0" animBg="1"/>
      <p:bldP spid="34" grpId="0"/>
      <p:bldP spid="4" grpId="0" animBg="1"/>
      <p:bldP spid="14" grpId="0"/>
      <p:bldP spid="16" grpId="0"/>
      <p:bldP spid="23" grpId="0"/>
      <p:bldP spid="39" grpId="0"/>
      <p:bldP spid="30" grpId="0" animBg="1"/>
      <p:bldP spid="101" grpId="0" animBg="1"/>
      <p:bldP spid="1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6" name="Freeform 5"/>
          <p:cNvSpPr/>
          <p:nvPr/>
        </p:nvSpPr>
        <p:spPr>
          <a:xfrm>
            <a:off x="299589" y="1117977"/>
            <a:ext cx="8712227" cy="453600"/>
          </a:xfrm>
          <a:custGeom>
            <a:avLst/>
            <a:gdLst>
              <a:gd name="connsiteX0" fmla="*/ 0 w 8712227"/>
              <a:gd name="connsiteY0" fmla="*/ 0 h 453600"/>
              <a:gd name="connsiteX1" fmla="*/ 8712227 w 8712227"/>
              <a:gd name="connsiteY1" fmla="*/ 0 h 453600"/>
              <a:gd name="connsiteX2" fmla="*/ 8712227 w 8712227"/>
              <a:gd name="connsiteY2" fmla="*/ 453600 h 453600"/>
              <a:gd name="connsiteX3" fmla="*/ 0 w 8712227"/>
              <a:gd name="connsiteY3" fmla="*/ 453600 h 453600"/>
              <a:gd name="connsiteX4" fmla="*/ 0 w 8712227"/>
              <a:gd name="connsiteY4" fmla="*/ 0 h 45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2227" h="453600">
                <a:moveTo>
                  <a:pt x="0" y="0"/>
                </a:moveTo>
                <a:lnTo>
                  <a:pt x="8712227" y="0"/>
                </a:lnTo>
                <a:lnTo>
                  <a:pt x="8712227" y="453600"/>
                </a:lnTo>
                <a:lnTo>
                  <a:pt x="0" y="4536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676166" tIns="124968" rIns="676166" bIns="92456" numCol="1" spcCol="1270" anchor="t" anchorCtr="0">
            <a:noAutofit/>
          </a:bodyPr>
          <a:lstStyle/>
          <a:p>
            <a:pPr marL="114300" lvl="1" indent="-114300" algn="r" defTabSz="57785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a-IR" sz="1300" b="1" kern="1200" smtClean="0">
                <a:cs typeface="B Yagut" pitchFamily="2" charset="-78"/>
              </a:rPr>
              <a:t>فضایی سالم،فرح بخش وجذاب و متناسب با اهداف اردو </a:t>
            </a:r>
            <a:endParaRPr lang="en-US" sz="1300" kern="1200" dirty="0"/>
          </a:p>
        </p:txBody>
      </p:sp>
      <p:sp>
        <p:nvSpPr>
          <p:cNvPr id="8" name="Freeform 7"/>
          <p:cNvSpPr/>
          <p:nvPr/>
        </p:nvSpPr>
        <p:spPr>
          <a:xfrm>
            <a:off x="5069899" y="884379"/>
            <a:ext cx="3506305" cy="322158"/>
          </a:xfrm>
          <a:custGeom>
            <a:avLst/>
            <a:gdLst>
              <a:gd name="connsiteX0" fmla="*/ 0 w 3506305"/>
              <a:gd name="connsiteY0" fmla="*/ 53694 h 322158"/>
              <a:gd name="connsiteX1" fmla="*/ 53694 w 3506305"/>
              <a:gd name="connsiteY1" fmla="*/ 0 h 322158"/>
              <a:gd name="connsiteX2" fmla="*/ 3452611 w 3506305"/>
              <a:gd name="connsiteY2" fmla="*/ 0 h 322158"/>
              <a:gd name="connsiteX3" fmla="*/ 3506305 w 3506305"/>
              <a:gd name="connsiteY3" fmla="*/ 53694 h 322158"/>
              <a:gd name="connsiteX4" fmla="*/ 3506305 w 3506305"/>
              <a:gd name="connsiteY4" fmla="*/ 268464 h 322158"/>
              <a:gd name="connsiteX5" fmla="*/ 3452611 w 3506305"/>
              <a:gd name="connsiteY5" fmla="*/ 322158 h 322158"/>
              <a:gd name="connsiteX6" fmla="*/ 53694 w 3506305"/>
              <a:gd name="connsiteY6" fmla="*/ 322158 h 322158"/>
              <a:gd name="connsiteX7" fmla="*/ 0 w 3506305"/>
              <a:gd name="connsiteY7" fmla="*/ 268464 h 322158"/>
              <a:gd name="connsiteX8" fmla="*/ 0 w 3506305"/>
              <a:gd name="connsiteY8" fmla="*/ 53694 h 32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06305" h="322158">
                <a:moveTo>
                  <a:pt x="0" y="53694"/>
                </a:moveTo>
                <a:cubicBezTo>
                  <a:pt x="0" y="24040"/>
                  <a:pt x="24040" y="0"/>
                  <a:pt x="53694" y="0"/>
                </a:cubicBezTo>
                <a:lnTo>
                  <a:pt x="3452611" y="0"/>
                </a:lnTo>
                <a:cubicBezTo>
                  <a:pt x="3482265" y="0"/>
                  <a:pt x="3506305" y="24040"/>
                  <a:pt x="3506305" y="53694"/>
                </a:cubicBezTo>
                <a:lnTo>
                  <a:pt x="3506305" y="268464"/>
                </a:lnTo>
                <a:cubicBezTo>
                  <a:pt x="3506305" y="298118"/>
                  <a:pt x="3482265" y="322158"/>
                  <a:pt x="3452611" y="322158"/>
                </a:cubicBezTo>
                <a:lnTo>
                  <a:pt x="53694" y="322158"/>
                </a:lnTo>
                <a:cubicBezTo>
                  <a:pt x="24040" y="322158"/>
                  <a:pt x="0" y="298118"/>
                  <a:pt x="0" y="268464"/>
                </a:cubicBezTo>
                <a:lnTo>
                  <a:pt x="0" y="53694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246237" tIns="15726" rIns="246237" bIns="15726" numCol="1" spcCol="1270" anchor="ctr" anchorCtr="0">
            <a:noAutofit/>
          </a:bodyPr>
          <a:lstStyle/>
          <a:p>
            <a:pPr marL="0" lvl="0" algn="r" defTabSz="889000" rtl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fa-IR" sz="2000" b="1" kern="1200" dirty="0" smtClean="0">
                <a:ln w="12700" cap="flat"/>
                <a:cs typeface="B Titr" pitchFamily="2" charset="-78"/>
              </a:rPr>
              <a:t>2-مکان یابی مناسب اردو: </a:t>
            </a:r>
            <a:endParaRPr lang="en-US" sz="2000" kern="1200" dirty="0">
              <a:ln w="12700" cap="flat"/>
              <a:cs typeface="B Titr" pitchFamily="2" charset="-78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299589" y="1837575"/>
            <a:ext cx="8712227" cy="453600"/>
          </a:xfrm>
          <a:custGeom>
            <a:avLst/>
            <a:gdLst>
              <a:gd name="connsiteX0" fmla="*/ 0 w 8712227"/>
              <a:gd name="connsiteY0" fmla="*/ 0 h 453600"/>
              <a:gd name="connsiteX1" fmla="*/ 8712227 w 8712227"/>
              <a:gd name="connsiteY1" fmla="*/ 0 h 453600"/>
              <a:gd name="connsiteX2" fmla="*/ 8712227 w 8712227"/>
              <a:gd name="connsiteY2" fmla="*/ 453600 h 453600"/>
              <a:gd name="connsiteX3" fmla="*/ 0 w 8712227"/>
              <a:gd name="connsiteY3" fmla="*/ 453600 h 453600"/>
              <a:gd name="connsiteX4" fmla="*/ 0 w 8712227"/>
              <a:gd name="connsiteY4" fmla="*/ 0 h 45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2227" h="453600">
                <a:moveTo>
                  <a:pt x="0" y="0"/>
                </a:moveTo>
                <a:lnTo>
                  <a:pt x="8712227" y="0"/>
                </a:lnTo>
                <a:lnTo>
                  <a:pt x="8712227" y="453600"/>
                </a:lnTo>
                <a:lnTo>
                  <a:pt x="0" y="4536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676166" tIns="124968" rIns="676166" bIns="92456" numCol="1" spcCol="1270" anchor="t" anchorCtr="0">
            <a:noAutofit/>
          </a:bodyPr>
          <a:lstStyle/>
          <a:p>
            <a:pPr marL="114300" lvl="1" indent="-114300" algn="r" defTabSz="57785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a-IR" sz="1300" b="1" kern="1200" smtClean="0">
                <a:cs typeface="B Yagut" pitchFamily="2" charset="-78"/>
              </a:rPr>
              <a:t>برگزاری اردو در ایام امتحانات و یا نزدیک به آن و ... توصیه نمی شود</a:t>
            </a:r>
            <a:endParaRPr lang="en-US" sz="1300" kern="1200" dirty="0"/>
          </a:p>
        </p:txBody>
      </p:sp>
      <p:sp>
        <p:nvSpPr>
          <p:cNvPr id="10" name="Freeform 9"/>
          <p:cNvSpPr/>
          <p:nvPr/>
        </p:nvSpPr>
        <p:spPr>
          <a:xfrm>
            <a:off x="5069899" y="1603977"/>
            <a:ext cx="3506305" cy="322158"/>
          </a:xfrm>
          <a:custGeom>
            <a:avLst/>
            <a:gdLst>
              <a:gd name="connsiteX0" fmla="*/ 0 w 3506305"/>
              <a:gd name="connsiteY0" fmla="*/ 53694 h 322158"/>
              <a:gd name="connsiteX1" fmla="*/ 53694 w 3506305"/>
              <a:gd name="connsiteY1" fmla="*/ 0 h 322158"/>
              <a:gd name="connsiteX2" fmla="*/ 3452611 w 3506305"/>
              <a:gd name="connsiteY2" fmla="*/ 0 h 322158"/>
              <a:gd name="connsiteX3" fmla="*/ 3506305 w 3506305"/>
              <a:gd name="connsiteY3" fmla="*/ 53694 h 322158"/>
              <a:gd name="connsiteX4" fmla="*/ 3506305 w 3506305"/>
              <a:gd name="connsiteY4" fmla="*/ 268464 h 322158"/>
              <a:gd name="connsiteX5" fmla="*/ 3452611 w 3506305"/>
              <a:gd name="connsiteY5" fmla="*/ 322158 h 322158"/>
              <a:gd name="connsiteX6" fmla="*/ 53694 w 3506305"/>
              <a:gd name="connsiteY6" fmla="*/ 322158 h 322158"/>
              <a:gd name="connsiteX7" fmla="*/ 0 w 3506305"/>
              <a:gd name="connsiteY7" fmla="*/ 268464 h 322158"/>
              <a:gd name="connsiteX8" fmla="*/ 0 w 3506305"/>
              <a:gd name="connsiteY8" fmla="*/ 53694 h 32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06305" h="322158">
                <a:moveTo>
                  <a:pt x="0" y="53694"/>
                </a:moveTo>
                <a:cubicBezTo>
                  <a:pt x="0" y="24040"/>
                  <a:pt x="24040" y="0"/>
                  <a:pt x="53694" y="0"/>
                </a:cubicBezTo>
                <a:lnTo>
                  <a:pt x="3452611" y="0"/>
                </a:lnTo>
                <a:cubicBezTo>
                  <a:pt x="3482265" y="0"/>
                  <a:pt x="3506305" y="24040"/>
                  <a:pt x="3506305" y="53694"/>
                </a:cubicBezTo>
                <a:lnTo>
                  <a:pt x="3506305" y="268464"/>
                </a:lnTo>
                <a:cubicBezTo>
                  <a:pt x="3506305" y="298118"/>
                  <a:pt x="3482265" y="322158"/>
                  <a:pt x="3452611" y="322158"/>
                </a:cubicBezTo>
                <a:lnTo>
                  <a:pt x="53694" y="322158"/>
                </a:lnTo>
                <a:cubicBezTo>
                  <a:pt x="24040" y="322158"/>
                  <a:pt x="0" y="298118"/>
                  <a:pt x="0" y="268464"/>
                </a:cubicBezTo>
                <a:lnTo>
                  <a:pt x="0" y="53694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246237" tIns="15726" rIns="246237" bIns="15726" numCol="1" spcCol="1270" anchor="ctr" anchorCtr="0">
            <a:noAutofit/>
          </a:bodyPr>
          <a:lstStyle/>
          <a:p>
            <a:pPr marL="0" lvl="0" algn="r" defTabSz="889000" rtl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fa-IR" sz="2000" b="1" kern="1200" dirty="0" smtClean="0">
                <a:ln w="12700" cap="flat"/>
                <a:cs typeface="B Titr" pitchFamily="2" charset="-78"/>
              </a:rPr>
              <a:t>3-زمان یابی مناسب اردو: </a:t>
            </a:r>
            <a:endParaRPr lang="en-US" sz="2000" kern="1200" dirty="0">
              <a:ln w="12700" cap="flat"/>
              <a:cs typeface="B Titr" pitchFamily="2" charset="-78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299589" y="2557174"/>
            <a:ext cx="8712227" cy="680400"/>
          </a:xfrm>
          <a:custGeom>
            <a:avLst/>
            <a:gdLst>
              <a:gd name="connsiteX0" fmla="*/ 0 w 8712227"/>
              <a:gd name="connsiteY0" fmla="*/ 0 h 680400"/>
              <a:gd name="connsiteX1" fmla="*/ 8712227 w 8712227"/>
              <a:gd name="connsiteY1" fmla="*/ 0 h 680400"/>
              <a:gd name="connsiteX2" fmla="*/ 8712227 w 8712227"/>
              <a:gd name="connsiteY2" fmla="*/ 680400 h 680400"/>
              <a:gd name="connsiteX3" fmla="*/ 0 w 8712227"/>
              <a:gd name="connsiteY3" fmla="*/ 680400 h 680400"/>
              <a:gd name="connsiteX4" fmla="*/ 0 w 8712227"/>
              <a:gd name="connsiteY4" fmla="*/ 0 h 68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2227" h="680400">
                <a:moveTo>
                  <a:pt x="0" y="0"/>
                </a:moveTo>
                <a:lnTo>
                  <a:pt x="8712227" y="0"/>
                </a:lnTo>
                <a:lnTo>
                  <a:pt x="8712227" y="680400"/>
                </a:lnTo>
                <a:lnTo>
                  <a:pt x="0" y="6804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676166" tIns="124968" rIns="676166" bIns="92456" numCol="1" spcCol="1270" anchor="t" anchorCtr="0">
            <a:noAutofit/>
          </a:bodyPr>
          <a:lstStyle/>
          <a:p>
            <a:pPr marL="114300" lvl="1" indent="-114300" algn="r" defTabSz="57785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a-IR" sz="1300" b="1" kern="1200" smtClean="0">
                <a:cs typeface="B Yagut" pitchFamily="2" charset="-78"/>
              </a:rPr>
              <a:t>تعداد افراد اردو به گونه ای انتخاب شوند که مسئولین گرو ها به راحتی بتوانند با آنها ارتباط برقرار کرده و ارزیابی تربیتی صحیح و دقیقی از آنها بدست آورند </a:t>
            </a:r>
            <a:endParaRPr lang="en-US" sz="1300" kern="1200" dirty="0"/>
          </a:p>
        </p:txBody>
      </p:sp>
      <p:sp>
        <p:nvSpPr>
          <p:cNvPr id="12" name="Freeform 11"/>
          <p:cNvSpPr/>
          <p:nvPr/>
        </p:nvSpPr>
        <p:spPr>
          <a:xfrm>
            <a:off x="5069899" y="2323575"/>
            <a:ext cx="3506305" cy="322158"/>
          </a:xfrm>
          <a:custGeom>
            <a:avLst/>
            <a:gdLst>
              <a:gd name="connsiteX0" fmla="*/ 0 w 3506305"/>
              <a:gd name="connsiteY0" fmla="*/ 53694 h 322158"/>
              <a:gd name="connsiteX1" fmla="*/ 53694 w 3506305"/>
              <a:gd name="connsiteY1" fmla="*/ 0 h 322158"/>
              <a:gd name="connsiteX2" fmla="*/ 3452611 w 3506305"/>
              <a:gd name="connsiteY2" fmla="*/ 0 h 322158"/>
              <a:gd name="connsiteX3" fmla="*/ 3506305 w 3506305"/>
              <a:gd name="connsiteY3" fmla="*/ 53694 h 322158"/>
              <a:gd name="connsiteX4" fmla="*/ 3506305 w 3506305"/>
              <a:gd name="connsiteY4" fmla="*/ 268464 h 322158"/>
              <a:gd name="connsiteX5" fmla="*/ 3452611 w 3506305"/>
              <a:gd name="connsiteY5" fmla="*/ 322158 h 322158"/>
              <a:gd name="connsiteX6" fmla="*/ 53694 w 3506305"/>
              <a:gd name="connsiteY6" fmla="*/ 322158 h 322158"/>
              <a:gd name="connsiteX7" fmla="*/ 0 w 3506305"/>
              <a:gd name="connsiteY7" fmla="*/ 268464 h 322158"/>
              <a:gd name="connsiteX8" fmla="*/ 0 w 3506305"/>
              <a:gd name="connsiteY8" fmla="*/ 53694 h 32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06305" h="322158">
                <a:moveTo>
                  <a:pt x="0" y="53694"/>
                </a:moveTo>
                <a:cubicBezTo>
                  <a:pt x="0" y="24040"/>
                  <a:pt x="24040" y="0"/>
                  <a:pt x="53694" y="0"/>
                </a:cubicBezTo>
                <a:lnTo>
                  <a:pt x="3452611" y="0"/>
                </a:lnTo>
                <a:cubicBezTo>
                  <a:pt x="3482265" y="0"/>
                  <a:pt x="3506305" y="24040"/>
                  <a:pt x="3506305" y="53694"/>
                </a:cubicBezTo>
                <a:lnTo>
                  <a:pt x="3506305" y="268464"/>
                </a:lnTo>
                <a:cubicBezTo>
                  <a:pt x="3506305" y="298118"/>
                  <a:pt x="3482265" y="322158"/>
                  <a:pt x="3452611" y="322158"/>
                </a:cubicBezTo>
                <a:lnTo>
                  <a:pt x="53694" y="322158"/>
                </a:lnTo>
                <a:cubicBezTo>
                  <a:pt x="24040" y="322158"/>
                  <a:pt x="0" y="298118"/>
                  <a:pt x="0" y="268464"/>
                </a:cubicBezTo>
                <a:lnTo>
                  <a:pt x="0" y="53694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246237" tIns="15726" rIns="246237" bIns="15726" numCol="1" spcCol="1270" anchor="ctr" anchorCtr="0">
            <a:noAutofit/>
          </a:bodyPr>
          <a:lstStyle/>
          <a:p>
            <a:pPr marL="0" lvl="0" algn="r" defTabSz="889000" rtl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fa-IR" sz="2000" b="1" kern="1200" dirty="0" smtClean="0">
                <a:ln w="12700" cap="flat"/>
                <a:cs typeface="B Titr" pitchFamily="2" charset="-78"/>
              </a:rPr>
              <a:t>4- تعداد افراد: </a:t>
            </a:r>
            <a:endParaRPr lang="en-US" sz="2000" kern="1200" dirty="0">
              <a:ln w="12700" cap="flat"/>
              <a:cs typeface="B Titr" pitchFamily="2" charset="-78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99589" y="3503572"/>
            <a:ext cx="8712227" cy="680400"/>
          </a:xfrm>
          <a:custGeom>
            <a:avLst/>
            <a:gdLst>
              <a:gd name="connsiteX0" fmla="*/ 0 w 8712227"/>
              <a:gd name="connsiteY0" fmla="*/ 0 h 680400"/>
              <a:gd name="connsiteX1" fmla="*/ 8712227 w 8712227"/>
              <a:gd name="connsiteY1" fmla="*/ 0 h 680400"/>
              <a:gd name="connsiteX2" fmla="*/ 8712227 w 8712227"/>
              <a:gd name="connsiteY2" fmla="*/ 680400 h 680400"/>
              <a:gd name="connsiteX3" fmla="*/ 0 w 8712227"/>
              <a:gd name="connsiteY3" fmla="*/ 680400 h 680400"/>
              <a:gd name="connsiteX4" fmla="*/ 0 w 8712227"/>
              <a:gd name="connsiteY4" fmla="*/ 0 h 68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2227" h="680400">
                <a:moveTo>
                  <a:pt x="0" y="0"/>
                </a:moveTo>
                <a:lnTo>
                  <a:pt x="8712227" y="0"/>
                </a:lnTo>
                <a:lnTo>
                  <a:pt x="8712227" y="680400"/>
                </a:lnTo>
                <a:lnTo>
                  <a:pt x="0" y="6804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676166" tIns="124968" rIns="676166" bIns="92456" numCol="1" spcCol="1270" anchor="t" anchorCtr="0">
            <a:noAutofit/>
          </a:bodyPr>
          <a:lstStyle/>
          <a:p>
            <a:pPr marL="114300" lvl="1" indent="-114300" algn="r" defTabSz="57785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a-IR" sz="1300" b="1" kern="1200" smtClean="0">
                <a:cs typeface="B Yagut" pitchFamily="2" charset="-78"/>
              </a:rPr>
              <a:t>لازم است افرادی که برای اردو انتخاب می شوند در مراحل قبل حضور قابل قبولی داشته و شرایط کلی را به طور اجمالی داشته باشند </a:t>
            </a:r>
            <a:endParaRPr lang="en-US" sz="1300" kern="1200" dirty="0"/>
          </a:p>
        </p:txBody>
      </p:sp>
      <p:sp>
        <p:nvSpPr>
          <p:cNvPr id="14" name="Freeform 13"/>
          <p:cNvSpPr/>
          <p:nvPr/>
        </p:nvSpPr>
        <p:spPr>
          <a:xfrm>
            <a:off x="5069899" y="3269974"/>
            <a:ext cx="3506305" cy="322158"/>
          </a:xfrm>
          <a:custGeom>
            <a:avLst/>
            <a:gdLst>
              <a:gd name="connsiteX0" fmla="*/ 0 w 3506305"/>
              <a:gd name="connsiteY0" fmla="*/ 53694 h 322158"/>
              <a:gd name="connsiteX1" fmla="*/ 53694 w 3506305"/>
              <a:gd name="connsiteY1" fmla="*/ 0 h 322158"/>
              <a:gd name="connsiteX2" fmla="*/ 3452611 w 3506305"/>
              <a:gd name="connsiteY2" fmla="*/ 0 h 322158"/>
              <a:gd name="connsiteX3" fmla="*/ 3506305 w 3506305"/>
              <a:gd name="connsiteY3" fmla="*/ 53694 h 322158"/>
              <a:gd name="connsiteX4" fmla="*/ 3506305 w 3506305"/>
              <a:gd name="connsiteY4" fmla="*/ 268464 h 322158"/>
              <a:gd name="connsiteX5" fmla="*/ 3452611 w 3506305"/>
              <a:gd name="connsiteY5" fmla="*/ 322158 h 322158"/>
              <a:gd name="connsiteX6" fmla="*/ 53694 w 3506305"/>
              <a:gd name="connsiteY6" fmla="*/ 322158 h 322158"/>
              <a:gd name="connsiteX7" fmla="*/ 0 w 3506305"/>
              <a:gd name="connsiteY7" fmla="*/ 268464 h 322158"/>
              <a:gd name="connsiteX8" fmla="*/ 0 w 3506305"/>
              <a:gd name="connsiteY8" fmla="*/ 53694 h 32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06305" h="322158">
                <a:moveTo>
                  <a:pt x="0" y="53694"/>
                </a:moveTo>
                <a:cubicBezTo>
                  <a:pt x="0" y="24040"/>
                  <a:pt x="24040" y="0"/>
                  <a:pt x="53694" y="0"/>
                </a:cubicBezTo>
                <a:lnTo>
                  <a:pt x="3452611" y="0"/>
                </a:lnTo>
                <a:cubicBezTo>
                  <a:pt x="3482265" y="0"/>
                  <a:pt x="3506305" y="24040"/>
                  <a:pt x="3506305" y="53694"/>
                </a:cubicBezTo>
                <a:lnTo>
                  <a:pt x="3506305" y="268464"/>
                </a:lnTo>
                <a:cubicBezTo>
                  <a:pt x="3506305" y="298118"/>
                  <a:pt x="3482265" y="322158"/>
                  <a:pt x="3452611" y="322158"/>
                </a:cubicBezTo>
                <a:lnTo>
                  <a:pt x="53694" y="322158"/>
                </a:lnTo>
                <a:cubicBezTo>
                  <a:pt x="24040" y="322158"/>
                  <a:pt x="0" y="298118"/>
                  <a:pt x="0" y="268464"/>
                </a:cubicBezTo>
                <a:lnTo>
                  <a:pt x="0" y="53694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246237" tIns="15726" rIns="246237" bIns="15726" numCol="1" spcCol="1270" anchor="ctr" anchorCtr="0">
            <a:noAutofit/>
          </a:bodyPr>
          <a:lstStyle/>
          <a:p>
            <a:pPr marL="0" lvl="0" algn="r" defTabSz="889000" rtl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fa-IR" sz="2000" b="1" kern="1200" dirty="0" smtClean="0">
                <a:ln w="12700" cap="flat"/>
                <a:cs typeface="B Titr" pitchFamily="2" charset="-78"/>
              </a:rPr>
              <a:t>5- ملاک های انتخاب: </a:t>
            </a:r>
            <a:endParaRPr lang="en-US" sz="2000" kern="1200" dirty="0">
              <a:ln w="12700" cap="flat"/>
              <a:cs typeface="B Titr" pitchFamily="2" charset="-78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299589" y="4449970"/>
            <a:ext cx="8712227" cy="2116800"/>
          </a:xfrm>
          <a:custGeom>
            <a:avLst/>
            <a:gdLst>
              <a:gd name="connsiteX0" fmla="*/ 0 w 8712227"/>
              <a:gd name="connsiteY0" fmla="*/ 0 h 2116800"/>
              <a:gd name="connsiteX1" fmla="*/ 8712227 w 8712227"/>
              <a:gd name="connsiteY1" fmla="*/ 0 h 2116800"/>
              <a:gd name="connsiteX2" fmla="*/ 8712227 w 8712227"/>
              <a:gd name="connsiteY2" fmla="*/ 2116800 h 2116800"/>
              <a:gd name="connsiteX3" fmla="*/ 0 w 8712227"/>
              <a:gd name="connsiteY3" fmla="*/ 2116800 h 2116800"/>
              <a:gd name="connsiteX4" fmla="*/ 0 w 8712227"/>
              <a:gd name="connsiteY4" fmla="*/ 0 h 211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2227" h="2116800">
                <a:moveTo>
                  <a:pt x="0" y="0"/>
                </a:moveTo>
                <a:lnTo>
                  <a:pt x="8712227" y="0"/>
                </a:lnTo>
                <a:lnTo>
                  <a:pt x="8712227" y="2116800"/>
                </a:lnTo>
                <a:lnTo>
                  <a:pt x="0" y="21168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676166" tIns="124968" rIns="676166" bIns="92456" numCol="1" spcCol="1270" anchor="t" anchorCtr="0">
            <a:noAutofit/>
          </a:bodyPr>
          <a:lstStyle/>
          <a:p>
            <a:pPr marL="114300" lvl="1" indent="-114300" algn="r" defTabSz="57785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a-IR" sz="1300" b="1" kern="1200" dirty="0" smtClean="0">
                <a:cs typeface="B Yagut" pitchFamily="2" charset="-78"/>
              </a:rPr>
              <a:t>شناخت دقيق از افراد انتخاب شده به منظور شرکت در حلقه متناسب با شرایط و روحیات فرد جذب شده </a:t>
            </a:r>
            <a:endParaRPr lang="en-US" sz="1300" kern="1200" dirty="0"/>
          </a:p>
          <a:p>
            <a:pPr marL="114300" lvl="1" indent="-114300" algn="r" defTabSz="57785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a-IR" sz="1300" b="1" kern="1200" dirty="0" smtClean="0">
                <a:cs typeface="B Yagut" pitchFamily="2" charset="-78"/>
              </a:rPr>
              <a:t>ايجاد ارتباط با افراد انتخاب شده براي اردو با پايگاه</a:t>
            </a:r>
            <a:endParaRPr lang="en-US" sz="1300" b="1" kern="1200" dirty="0">
              <a:cs typeface="B Yagut" pitchFamily="2" charset="-78"/>
            </a:endParaRPr>
          </a:p>
          <a:p>
            <a:pPr marL="114300" lvl="1" indent="-114300" algn="r" defTabSz="57785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a-IR" sz="1300" b="1" kern="1200" dirty="0" smtClean="0">
                <a:cs typeface="B Yagut" pitchFamily="2" charset="-78"/>
              </a:rPr>
              <a:t>آشنا نمودن اعضاء نسبت به برخی مسایل دینی از قبیل: اهمیت نماز جماعت و نماز اول وقت،دوستان خوب و ...</a:t>
            </a:r>
            <a:endParaRPr lang="en-US" sz="1300" b="1" kern="1200" dirty="0">
              <a:cs typeface="B Yagut" pitchFamily="2" charset="-78"/>
            </a:endParaRPr>
          </a:p>
          <a:p>
            <a:pPr marL="114300" lvl="1" indent="-114300" algn="r" defTabSz="57785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a-IR" sz="1300" b="1" kern="1200" dirty="0" smtClean="0">
                <a:cs typeface="B Yagut" pitchFamily="2" charset="-78"/>
              </a:rPr>
              <a:t>آموزش عملی پاره ای از آداب دوستي و رفاقت سالم و سازنده اجتماعی از نزدیک</a:t>
            </a:r>
            <a:endParaRPr lang="en-US" sz="1300" b="1" kern="1200" dirty="0">
              <a:cs typeface="B Yagut" pitchFamily="2" charset="-78"/>
            </a:endParaRPr>
          </a:p>
          <a:p>
            <a:pPr marL="114300" lvl="1" indent="-114300" algn="r" defTabSz="57785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a-IR" sz="1300" b="1" kern="1200" dirty="0" smtClean="0">
                <a:cs typeface="B Yagut" pitchFamily="2" charset="-78"/>
              </a:rPr>
              <a:t>آماده سازي افراد جهت تشکیل یک حرکت گروهی سالم</a:t>
            </a:r>
            <a:endParaRPr lang="en-US" sz="1300" b="1" kern="1200" dirty="0">
              <a:cs typeface="B Yagut" pitchFamily="2" charset="-78"/>
            </a:endParaRPr>
          </a:p>
          <a:p>
            <a:pPr marL="114300" lvl="1" indent="-114300" algn="r" defTabSz="57785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a-IR" sz="1300" b="1" kern="1200" dirty="0" smtClean="0">
                <a:cs typeface="B Yagut" pitchFamily="2" charset="-78"/>
              </a:rPr>
              <a:t>ترسیم آینده ای روشن در مسیر فعالیت در برنامه های تربیتی سازنده</a:t>
            </a:r>
            <a:endParaRPr lang="en-US" sz="1300" b="1" kern="1200" dirty="0">
              <a:cs typeface="B Yagut" pitchFamily="2" charset="-78"/>
            </a:endParaRPr>
          </a:p>
          <a:p>
            <a:pPr marL="114300" lvl="1" indent="-114300" algn="r" defTabSz="57785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a-IR" sz="1300" b="1" kern="1200" dirty="0" smtClean="0">
                <a:cs typeface="B Yagut" pitchFamily="2" charset="-78"/>
              </a:rPr>
              <a:t>ارزیابی عملی افراد و آشنایی با توانمندیها، ظرفیت ها، قابلیت ها و نیازهای افراد   </a:t>
            </a:r>
            <a:endParaRPr lang="en-US" sz="1300" b="1" kern="1200" dirty="0">
              <a:cs typeface="B Yagut" pitchFamily="2" charset="-78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5069899" y="4216372"/>
            <a:ext cx="3506305" cy="322158"/>
          </a:xfrm>
          <a:custGeom>
            <a:avLst/>
            <a:gdLst>
              <a:gd name="connsiteX0" fmla="*/ 0 w 3506305"/>
              <a:gd name="connsiteY0" fmla="*/ 53694 h 322158"/>
              <a:gd name="connsiteX1" fmla="*/ 53694 w 3506305"/>
              <a:gd name="connsiteY1" fmla="*/ 0 h 322158"/>
              <a:gd name="connsiteX2" fmla="*/ 3452611 w 3506305"/>
              <a:gd name="connsiteY2" fmla="*/ 0 h 322158"/>
              <a:gd name="connsiteX3" fmla="*/ 3506305 w 3506305"/>
              <a:gd name="connsiteY3" fmla="*/ 53694 h 322158"/>
              <a:gd name="connsiteX4" fmla="*/ 3506305 w 3506305"/>
              <a:gd name="connsiteY4" fmla="*/ 268464 h 322158"/>
              <a:gd name="connsiteX5" fmla="*/ 3452611 w 3506305"/>
              <a:gd name="connsiteY5" fmla="*/ 322158 h 322158"/>
              <a:gd name="connsiteX6" fmla="*/ 53694 w 3506305"/>
              <a:gd name="connsiteY6" fmla="*/ 322158 h 322158"/>
              <a:gd name="connsiteX7" fmla="*/ 0 w 3506305"/>
              <a:gd name="connsiteY7" fmla="*/ 268464 h 322158"/>
              <a:gd name="connsiteX8" fmla="*/ 0 w 3506305"/>
              <a:gd name="connsiteY8" fmla="*/ 53694 h 322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06305" h="322158">
                <a:moveTo>
                  <a:pt x="0" y="53694"/>
                </a:moveTo>
                <a:cubicBezTo>
                  <a:pt x="0" y="24040"/>
                  <a:pt x="24040" y="0"/>
                  <a:pt x="53694" y="0"/>
                </a:cubicBezTo>
                <a:lnTo>
                  <a:pt x="3452611" y="0"/>
                </a:lnTo>
                <a:cubicBezTo>
                  <a:pt x="3482265" y="0"/>
                  <a:pt x="3506305" y="24040"/>
                  <a:pt x="3506305" y="53694"/>
                </a:cubicBezTo>
                <a:lnTo>
                  <a:pt x="3506305" y="268464"/>
                </a:lnTo>
                <a:cubicBezTo>
                  <a:pt x="3506305" y="298118"/>
                  <a:pt x="3482265" y="322158"/>
                  <a:pt x="3452611" y="322158"/>
                </a:cubicBezTo>
                <a:lnTo>
                  <a:pt x="53694" y="322158"/>
                </a:lnTo>
                <a:cubicBezTo>
                  <a:pt x="24040" y="322158"/>
                  <a:pt x="0" y="298118"/>
                  <a:pt x="0" y="268464"/>
                </a:cubicBezTo>
                <a:lnTo>
                  <a:pt x="0" y="53694"/>
                </a:lnTo>
                <a:close/>
              </a:path>
            </a:pathLst>
          </a:cu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246237" tIns="15726" rIns="246237" bIns="15726" numCol="1" spcCol="1270" anchor="ctr" anchorCtr="0">
            <a:noAutofit/>
          </a:bodyPr>
          <a:lstStyle/>
          <a:p>
            <a:pPr marL="0" lvl="0" algn="r" defTabSz="889000" rtl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fa-IR" sz="2000" b="1" kern="1200" dirty="0" smtClean="0">
                <a:ln w="12700" cap="flat"/>
                <a:cs typeface="B Titr" pitchFamily="2" charset="-78"/>
              </a:rPr>
              <a:t>6-  اهداف اردوی جذب</a:t>
            </a:r>
            <a:endParaRPr lang="en-US" sz="2000" kern="1200" dirty="0">
              <a:ln w="12700" cap="flat"/>
              <a:cs typeface="B Titr" pitchFamily="2" charset="-78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14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6517318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2056095" y="714356"/>
            <a:ext cx="631272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a-IR" sz="40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7. دعوت </a:t>
            </a:r>
            <a:r>
              <a:rPr lang="fa-IR" sz="40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به حضور در مجموعه</a:t>
            </a:r>
            <a:endParaRPr lang="en-US" sz="4000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Titr TG F" pitchFamily="2" charset="-78"/>
            </a:endParaRPr>
          </a:p>
        </p:txBody>
      </p:sp>
      <p:sp>
        <p:nvSpPr>
          <p:cNvPr id="8" name="Straight Connector 7"/>
          <p:cNvSpPr/>
          <p:nvPr/>
        </p:nvSpPr>
        <p:spPr>
          <a:xfrm rot="5400000">
            <a:off x="2700730" y="3966452"/>
            <a:ext cx="3987280" cy="1115979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Straight Connector 8"/>
          <p:cNvSpPr/>
          <p:nvPr/>
        </p:nvSpPr>
        <p:spPr>
          <a:xfrm rot="5400000">
            <a:off x="3574985" y="3966453"/>
            <a:ext cx="3987282" cy="1115980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Straight Connector 9"/>
          <p:cNvSpPr/>
          <p:nvPr/>
        </p:nvSpPr>
        <p:spPr>
          <a:xfrm rot="5400000">
            <a:off x="4449246" y="3966452"/>
            <a:ext cx="3987280" cy="1115979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Straight Connector 10"/>
          <p:cNvSpPr/>
          <p:nvPr/>
        </p:nvSpPr>
        <p:spPr>
          <a:xfrm rot="5400000">
            <a:off x="5323505" y="3966452"/>
            <a:ext cx="3987280" cy="1115979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Flowchart: Stored Data 11"/>
          <p:cNvSpPr/>
          <p:nvPr/>
        </p:nvSpPr>
        <p:spPr>
          <a:xfrm rot="10800000">
            <a:off x="7194777" y="1772817"/>
            <a:ext cx="809948" cy="757984"/>
          </a:xfrm>
          <a:prstGeom prst="flowChartOnlineStorage">
            <a:avLst/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Freeform 12"/>
          <p:cNvSpPr/>
          <p:nvPr/>
        </p:nvSpPr>
        <p:spPr>
          <a:xfrm rot="17100000">
            <a:off x="4722925" y="3824372"/>
            <a:ext cx="4995472" cy="838520"/>
          </a:xfrm>
          <a:custGeom>
            <a:avLst/>
            <a:gdLst>
              <a:gd name="connsiteX0" fmla="*/ 0 w 3129401"/>
              <a:gd name="connsiteY0" fmla="*/ 0 h 838520"/>
              <a:gd name="connsiteX1" fmla="*/ 3129401 w 3129401"/>
              <a:gd name="connsiteY1" fmla="*/ 0 h 838520"/>
              <a:gd name="connsiteX2" fmla="*/ 3129401 w 3129401"/>
              <a:gd name="connsiteY2" fmla="*/ 838520 h 838520"/>
              <a:gd name="connsiteX3" fmla="*/ 0 w 3129401"/>
              <a:gd name="connsiteY3" fmla="*/ 838520 h 838520"/>
              <a:gd name="connsiteX4" fmla="*/ 0 w 3129401"/>
              <a:gd name="connsiteY4" fmla="*/ 0 h 838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9401" h="838520">
                <a:moveTo>
                  <a:pt x="0" y="0"/>
                </a:moveTo>
                <a:lnTo>
                  <a:pt x="3129401" y="0"/>
                </a:lnTo>
                <a:lnTo>
                  <a:pt x="3129401" y="838520"/>
                </a:lnTo>
                <a:lnTo>
                  <a:pt x="0" y="83852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19" tIns="0" rIns="889000" bIns="-1" numCol="1" spcCol="1270" anchor="ctr" anchorCtr="0">
            <a:noAutofit/>
          </a:bodyPr>
          <a:lstStyle/>
          <a:p>
            <a:pPr lvl="0" defTabSz="8001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2000" b="1" kern="1200" dirty="0" smtClean="0">
                <a:cs typeface="B Mitra" pitchFamily="2" charset="-78"/>
              </a:rPr>
              <a:t>فراهم سازی زمینه مناسب جهت تثبیت افراد </a:t>
            </a:r>
            <a:endParaRPr lang="fa-IR" sz="2000" b="1" kern="1200" dirty="0">
              <a:ln>
                <a:noFill/>
              </a:ln>
              <a:solidFill>
                <a:srgbClr val="C00000"/>
              </a:solidFill>
              <a:effectLst/>
              <a:cs typeface="B Titr" pitchFamily="2" charset="-78"/>
            </a:endParaRPr>
          </a:p>
        </p:txBody>
      </p:sp>
      <p:sp>
        <p:nvSpPr>
          <p:cNvPr id="15" name="Flowchart: Stored Data 14"/>
          <p:cNvSpPr/>
          <p:nvPr/>
        </p:nvSpPr>
        <p:spPr>
          <a:xfrm rot="10800000">
            <a:off x="6320518" y="1772817"/>
            <a:ext cx="809948" cy="757984"/>
          </a:xfrm>
          <a:prstGeom prst="flowChartOnlineStorage">
            <a:avLst/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1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8" name="Freeform 27"/>
          <p:cNvSpPr/>
          <p:nvPr/>
        </p:nvSpPr>
        <p:spPr>
          <a:xfrm rot="17100000">
            <a:off x="3848666" y="3824372"/>
            <a:ext cx="4995472" cy="838520"/>
          </a:xfrm>
          <a:custGeom>
            <a:avLst/>
            <a:gdLst>
              <a:gd name="connsiteX0" fmla="*/ 0 w 3129401"/>
              <a:gd name="connsiteY0" fmla="*/ 0 h 838520"/>
              <a:gd name="connsiteX1" fmla="*/ 3129401 w 3129401"/>
              <a:gd name="connsiteY1" fmla="*/ 0 h 838520"/>
              <a:gd name="connsiteX2" fmla="*/ 3129401 w 3129401"/>
              <a:gd name="connsiteY2" fmla="*/ 838520 h 838520"/>
              <a:gd name="connsiteX3" fmla="*/ 0 w 3129401"/>
              <a:gd name="connsiteY3" fmla="*/ 838520 h 838520"/>
              <a:gd name="connsiteX4" fmla="*/ 0 w 3129401"/>
              <a:gd name="connsiteY4" fmla="*/ 0 h 838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9401" h="838520">
                <a:moveTo>
                  <a:pt x="0" y="0"/>
                </a:moveTo>
                <a:lnTo>
                  <a:pt x="3129401" y="0"/>
                </a:lnTo>
                <a:lnTo>
                  <a:pt x="3129401" y="838520"/>
                </a:lnTo>
                <a:lnTo>
                  <a:pt x="0" y="83852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19" tIns="0" rIns="889000" bIns="-1" numCol="1" spcCol="1270" anchor="ctr" anchorCtr="0">
            <a:noAutofit/>
          </a:bodyPr>
          <a:lstStyle/>
          <a:p>
            <a:pPr lvl="0" defTabSz="8001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2000" b="1" kern="1200" dirty="0" smtClean="0">
                <a:cs typeface="B Mitra" pitchFamily="2" charset="-78"/>
              </a:rPr>
              <a:t>سطح بندی حقیقی افراد در گروه های تربیتی</a:t>
            </a:r>
            <a:endParaRPr lang="fa-IR" sz="2000" b="1" kern="120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cs typeface="B Titr" pitchFamily="2" charset="-78"/>
            </a:endParaRPr>
          </a:p>
        </p:txBody>
      </p:sp>
      <p:sp>
        <p:nvSpPr>
          <p:cNvPr id="29" name="Flowchart: Stored Data 28"/>
          <p:cNvSpPr/>
          <p:nvPr/>
        </p:nvSpPr>
        <p:spPr>
          <a:xfrm rot="10800000">
            <a:off x="5446259" y="1772817"/>
            <a:ext cx="809948" cy="757984"/>
          </a:xfrm>
          <a:prstGeom prst="flowChartOnlineStorage">
            <a:avLst/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2" name="Freeform 31"/>
          <p:cNvSpPr/>
          <p:nvPr/>
        </p:nvSpPr>
        <p:spPr>
          <a:xfrm rot="17100000">
            <a:off x="2974407" y="3824372"/>
            <a:ext cx="4995472" cy="838520"/>
          </a:xfrm>
          <a:custGeom>
            <a:avLst/>
            <a:gdLst>
              <a:gd name="connsiteX0" fmla="*/ 0 w 3129401"/>
              <a:gd name="connsiteY0" fmla="*/ 0 h 838520"/>
              <a:gd name="connsiteX1" fmla="*/ 3129401 w 3129401"/>
              <a:gd name="connsiteY1" fmla="*/ 0 h 838520"/>
              <a:gd name="connsiteX2" fmla="*/ 3129401 w 3129401"/>
              <a:gd name="connsiteY2" fmla="*/ 838520 h 838520"/>
              <a:gd name="connsiteX3" fmla="*/ 0 w 3129401"/>
              <a:gd name="connsiteY3" fmla="*/ 838520 h 838520"/>
              <a:gd name="connsiteX4" fmla="*/ 0 w 3129401"/>
              <a:gd name="connsiteY4" fmla="*/ 0 h 838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9401" h="838520">
                <a:moveTo>
                  <a:pt x="0" y="0"/>
                </a:moveTo>
                <a:lnTo>
                  <a:pt x="3129401" y="0"/>
                </a:lnTo>
                <a:lnTo>
                  <a:pt x="3129401" y="838520"/>
                </a:lnTo>
                <a:lnTo>
                  <a:pt x="0" y="83852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19" tIns="0" rIns="889000" bIns="-1" numCol="1" spcCol="1270" anchor="ctr" anchorCtr="0">
            <a:noAutofit/>
          </a:bodyPr>
          <a:lstStyle/>
          <a:p>
            <a:pPr lvl="0" defTabSz="8001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2000" b="1" kern="1200" dirty="0" smtClean="0">
                <a:cs typeface="B Mitra" pitchFamily="2" charset="-78"/>
              </a:rPr>
              <a:t>رسمیت بخشیدن به حضور در جلسات </a:t>
            </a:r>
            <a:endParaRPr lang="fa-IR" sz="2000" b="1" kern="120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cs typeface="B Titr" pitchFamily="2" charset="-78"/>
            </a:endParaRPr>
          </a:p>
        </p:txBody>
      </p:sp>
      <p:sp>
        <p:nvSpPr>
          <p:cNvPr id="33" name="Flowchart: Stored Data 32"/>
          <p:cNvSpPr/>
          <p:nvPr/>
        </p:nvSpPr>
        <p:spPr>
          <a:xfrm rot="10800000">
            <a:off x="4572000" y="1772817"/>
            <a:ext cx="809948" cy="757984"/>
          </a:xfrm>
          <a:prstGeom prst="flowChartOnlineStorage">
            <a:avLst/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5" name="Freeform 34"/>
          <p:cNvSpPr/>
          <p:nvPr/>
        </p:nvSpPr>
        <p:spPr>
          <a:xfrm rot="17100000">
            <a:off x="2100150" y="3824372"/>
            <a:ext cx="4995472" cy="838520"/>
          </a:xfrm>
          <a:custGeom>
            <a:avLst/>
            <a:gdLst>
              <a:gd name="connsiteX0" fmla="*/ 0 w 3129401"/>
              <a:gd name="connsiteY0" fmla="*/ 0 h 838520"/>
              <a:gd name="connsiteX1" fmla="*/ 3129401 w 3129401"/>
              <a:gd name="connsiteY1" fmla="*/ 0 h 838520"/>
              <a:gd name="connsiteX2" fmla="*/ 3129401 w 3129401"/>
              <a:gd name="connsiteY2" fmla="*/ 838520 h 838520"/>
              <a:gd name="connsiteX3" fmla="*/ 0 w 3129401"/>
              <a:gd name="connsiteY3" fmla="*/ 838520 h 838520"/>
              <a:gd name="connsiteX4" fmla="*/ 0 w 3129401"/>
              <a:gd name="connsiteY4" fmla="*/ 0 h 838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29401" h="838520">
                <a:moveTo>
                  <a:pt x="0" y="0"/>
                </a:moveTo>
                <a:lnTo>
                  <a:pt x="3129401" y="0"/>
                </a:lnTo>
                <a:lnTo>
                  <a:pt x="3129401" y="838520"/>
                </a:lnTo>
                <a:lnTo>
                  <a:pt x="0" y="83852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19" tIns="0" rIns="889000" bIns="-1" numCol="1" spcCol="1270" anchor="ctr" anchorCtr="0">
            <a:noAutofit/>
          </a:bodyPr>
          <a:lstStyle/>
          <a:p>
            <a:pPr lvl="0" defTabSz="8001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2000" b="1" kern="1200" dirty="0" smtClean="0">
                <a:cs typeface="B Mitra" pitchFamily="2" charset="-78"/>
              </a:rPr>
              <a:t>معرفی پایگاه و مسجد  </a:t>
            </a:r>
            <a:endParaRPr lang="fa-IR" sz="2000" b="1" kern="1200" dirty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cs typeface="B Titr" pitchFamily="2" charset="-78"/>
            </a:endParaRPr>
          </a:p>
        </p:txBody>
      </p:sp>
      <p:sp>
        <p:nvSpPr>
          <p:cNvPr id="26" name="Rectangle 25"/>
          <p:cNvSpPr/>
          <p:nvPr/>
        </p:nvSpPr>
        <p:spPr>
          <a:xfrm rot="17237">
            <a:off x="4837873" y="1927222"/>
            <a:ext cx="2827285" cy="757568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7" name="Trapezoid 36"/>
          <p:cNvSpPr/>
          <p:nvPr/>
        </p:nvSpPr>
        <p:spPr>
          <a:xfrm rot="17102617">
            <a:off x="5997901" y="4038246"/>
            <a:ext cx="4235376" cy="690279"/>
          </a:xfrm>
          <a:prstGeom prst="trapezoid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a-IR" sz="2800" dirty="0">
                <a:cs typeface="B Titr" pitchFamily="2" charset="-78"/>
              </a:rPr>
              <a:t>هدف از </a:t>
            </a:r>
            <a:r>
              <a:rPr lang="fa-IR" sz="2800" dirty="0" smtClean="0">
                <a:cs typeface="B Titr" pitchFamily="2" charset="-78"/>
              </a:rPr>
              <a:t>دعوت</a:t>
            </a:r>
            <a:endParaRPr lang="en-US" sz="2800" dirty="0">
              <a:cs typeface="B Titr" pitchFamily="2" charset="-78"/>
            </a:endParaRPr>
          </a:p>
        </p:txBody>
      </p:sp>
      <p:graphicFrame>
        <p:nvGraphicFramePr>
          <p:cNvPr id="38" name="Diagram 37"/>
          <p:cNvGraphicFramePr/>
          <p:nvPr>
            <p:extLst>
              <p:ext uri="{D42A27DB-BD31-4B8C-83A1-F6EECF244321}">
                <p14:modId xmlns:p14="http://schemas.microsoft.com/office/powerpoint/2010/main" val="2788690716"/>
              </p:ext>
            </p:extLst>
          </p:nvPr>
        </p:nvGraphicFramePr>
        <p:xfrm>
          <a:off x="179513" y="1397000"/>
          <a:ext cx="40324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15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7249156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graphicEl>
                                              <a:dgm id="{505412B1-DDE2-4E95-BE55-983E1D6DAD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8">
                                            <p:graphicEl>
                                              <a:dgm id="{505412B1-DDE2-4E95-BE55-983E1D6DAD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8">
                                            <p:graphicEl>
                                              <a:dgm id="{505412B1-DDE2-4E95-BE55-983E1D6DAD5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8">
                                            <p:graphicEl>
                                              <a:dgm id="{505412B1-DDE2-4E95-BE55-983E1D6DAD5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graphicEl>
                                              <a:dgm id="{C2A03DCF-AD87-4C27-A5D3-0B03684E35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8">
                                            <p:graphicEl>
                                              <a:dgm id="{C2A03DCF-AD87-4C27-A5D3-0B03684E35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8">
                                            <p:graphicEl>
                                              <a:dgm id="{C2A03DCF-AD87-4C27-A5D3-0B03684E35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8">
                                            <p:graphicEl>
                                              <a:dgm id="{C2A03DCF-AD87-4C27-A5D3-0B03684E35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graphicEl>
                                              <a:dgm id="{1CD91987-2913-4A9F-8913-EBDA3F4031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8">
                                            <p:graphicEl>
                                              <a:dgm id="{1CD91987-2913-4A9F-8913-EBDA3F4031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8">
                                            <p:graphicEl>
                                              <a:dgm id="{1CD91987-2913-4A9F-8913-EBDA3F4031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8">
                                            <p:graphicEl>
                                              <a:dgm id="{1CD91987-2913-4A9F-8913-EBDA3F4031C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graphicEl>
                                              <a:dgm id="{4B027318-74E7-4AE8-81A2-81472B2DCE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8">
                                            <p:graphicEl>
                                              <a:dgm id="{4B027318-74E7-4AE8-81A2-81472B2DCE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8">
                                            <p:graphicEl>
                                              <a:dgm id="{4B027318-74E7-4AE8-81A2-81472B2DCE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8">
                                            <p:graphicEl>
                                              <a:dgm id="{4B027318-74E7-4AE8-81A2-81472B2DCE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graphicEl>
                                              <a:dgm id="{9B8B80B0-B774-4909-A997-946DA4211A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8">
                                            <p:graphicEl>
                                              <a:dgm id="{9B8B80B0-B774-4909-A997-946DA4211A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8">
                                            <p:graphicEl>
                                              <a:dgm id="{9B8B80B0-B774-4909-A997-946DA4211A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8">
                                            <p:graphicEl>
                                              <a:dgm id="{9B8B80B0-B774-4909-A997-946DA4211A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13" grpId="0"/>
      <p:bldP spid="28" grpId="0"/>
      <p:bldP spid="32" grpId="0"/>
      <p:bldP spid="35" grpId="0"/>
      <p:bldP spid="37" grpId="0" animBg="1"/>
      <p:bldGraphic spid="38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sp>
        <p:nvSpPr>
          <p:cNvPr id="10" name="Shape 9"/>
          <p:cNvSpPr/>
          <p:nvPr/>
        </p:nvSpPr>
        <p:spPr>
          <a:xfrm rot="16200000">
            <a:off x="-70648" y="2098721"/>
            <a:ext cx="3172794" cy="2944148"/>
          </a:xfrm>
          <a:prstGeom prst="leftCircularArrow">
            <a:avLst>
              <a:gd name="adj1" fmla="val 3274"/>
              <a:gd name="adj2" fmla="val 404004"/>
              <a:gd name="adj3" fmla="val 12979515"/>
              <a:gd name="adj4" fmla="val 19824489"/>
              <a:gd name="adj5" fmla="val 3819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03649" y="714356"/>
            <a:ext cx="696517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a-IR" sz="40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اصول تربیتی حاکم بر فرآیند جذب</a:t>
            </a:r>
            <a:endParaRPr lang="en-US" sz="4000" b="1" dirty="0" smtClean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Titr TG F" pitchFamily="2" charset="-78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445300128"/>
              </p:ext>
            </p:extLst>
          </p:nvPr>
        </p:nvGraphicFramePr>
        <p:xfrm>
          <a:off x="626333" y="1196752"/>
          <a:ext cx="7752736" cy="3296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005425032"/>
              </p:ext>
            </p:extLst>
          </p:nvPr>
        </p:nvGraphicFramePr>
        <p:xfrm>
          <a:off x="899592" y="4140228"/>
          <a:ext cx="8064896" cy="2745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16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1970434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CF0DDBD-2B0F-44C8-B145-2EA80CB42A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graphicEl>
                                              <a:dgm id="{7CF0DDBD-2B0F-44C8-B145-2EA80CB42A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graphicEl>
                                              <a:dgm id="{7CF0DDBD-2B0F-44C8-B145-2EA80CB42A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graphicEl>
                                              <a:dgm id="{7CF0DDBD-2B0F-44C8-B145-2EA80CB42A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474D22B-0A2B-4A7A-A8BA-5FC4111C00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dgm id="{A474D22B-0A2B-4A7A-A8BA-5FC4111C00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graphicEl>
                                              <a:dgm id="{A474D22B-0A2B-4A7A-A8BA-5FC4111C00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graphicEl>
                                              <a:dgm id="{A474D22B-0A2B-4A7A-A8BA-5FC4111C00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CC46ABF-9499-4321-84D9-5E2D4381FD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graphicEl>
                                              <a:dgm id="{6CC46ABF-9499-4321-84D9-5E2D4381FD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graphicEl>
                                              <a:dgm id="{6CC46ABF-9499-4321-84D9-5E2D4381FD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graphicEl>
                                              <a:dgm id="{6CC46ABF-9499-4321-84D9-5E2D4381FD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1D48332-4719-4816-8253-95CFED887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graphicEl>
                                              <a:dgm id="{91D48332-4719-4816-8253-95CFED8873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graphicEl>
                                              <a:dgm id="{91D48332-4719-4816-8253-95CFED887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graphicEl>
                                              <a:dgm id="{91D48332-4719-4816-8253-95CFED887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65CBD6B-DD64-4B32-929D-999FC07196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graphicEl>
                                              <a:dgm id="{265CBD6B-DD64-4B32-929D-999FC07196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graphicEl>
                                              <a:dgm id="{265CBD6B-DD64-4B32-929D-999FC07196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graphicEl>
                                              <a:dgm id="{265CBD6B-DD64-4B32-929D-999FC07196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17D9C4B-F177-4EE2-9ECD-425F082B94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graphicEl>
                                              <a:dgm id="{617D9C4B-F177-4EE2-9ECD-425F082B94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graphicEl>
                                              <a:dgm id="{617D9C4B-F177-4EE2-9ECD-425F082B94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graphicEl>
                                              <a:dgm id="{617D9C4B-F177-4EE2-9ECD-425F082B94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00857A6-80EA-4440-9916-C71AAADF8F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graphicEl>
                                              <a:dgm id="{500857A6-80EA-4440-9916-C71AAADF8F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graphicEl>
                                              <a:dgm id="{500857A6-80EA-4440-9916-C71AAADF8F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graphicEl>
                                              <a:dgm id="{500857A6-80EA-4440-9916-C71AAADF8F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FA53167-47B7-46BD-931D-23CA2DAE14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graphicEl>
                                              <a:dgm id="{FFA53167-47B7-46BD-931D-23CA2DAE14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graphicEl>
                                              <a:dgm id="{FFA53167-47B7-46BD-931D-23CA2DAE14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graphicEl>
                                              <a:dgm id="{FFA53167-47B7-46BD-931D-23CA2DAE14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384C7FD-AB6D-4129-B4F9-882BB164BE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graphicEl>
                                              <a:dgm id="{9384C7FD-AB6D-4129-B4F9-882BB164BE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graphicEl>
                                              <a:dgm id="{9384C7FD-AB6D-4129-B4F9-882BB164BE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graphicEl>
                                              <a:dgm id="{9384C7FD-AB6D-4129-B4F9-882BB164BE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F99D2F9-196B-4736-B600-3A201D8BEF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graphicEl>
                                              <a:dgm id="{1F99D2F9-196B-4736-B600-3A201D8BEFB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graphicEl>
                                              <a:dgm id="{1F99D2F9-196B-4736-B600-3A201D8BEF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graphicEl>
                                              <a:dgm id="{1F99D2F9-196B-4736-B600-3A201D8BEF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9F2C814-C41D-4253-8E2C-DA2C8DA4C7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graphicEl>
                                              <a:dgm id="{A9F2C814-C41D-4253-8E2C-DA2C8DA4C7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graphicEl>
                                              <a:dgm id="{A9F2C814-C41D-4253-8E2C-DA2C8DA4C7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graphicEl>
                                              <a:dgm id="{A9F2C814-C41D-4253-8E2C-DA2C8DA4C7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CF0DDBD-2B0F-44C8-B145-2EA80CB42A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">
                                            <p:graphicEl>
                                              <a:dgm id="{7CF0DDBD-2B0F-44C8-B145-2EA80CB42A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>
                                            <p:graphicEl>
                                              <a:dgm id="{7CF0DDBD-2B0F-44C8-B145-2EA80CB42A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>
                                            <p:graphicEl>
                                              <a:dgm id="{7CF0DDBD-2B0F-44C8-B145-2EA80CB42A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A474D22B-0A2B-4A7A-A8BA-5FC4111C00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">
                                            <p:graphicEl>
                                              <a:dgm id="{A474D22B-0A2B-4A7A-A8BA-5FC4111C00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">
                                            <p:graphicEl>
                                              <a:dgm id="{A474D22B-0A2B-4A7A-A8BA-5FC4111C00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">
                                            <p:graphicEl>
                                              <a:dgm id="{A474D22B-0A2B-4A7A-A8BA-5FC4111C00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CC46ABF-9499-4321-84D9-5E2D4381FD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">
                                            <p:graphicEl>
                                              <a:dgm id="{6CC46ABF-9499-4321-84D9-5E2D4381FD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">
                                            <p:graphicEl>
                                              <a:dgm id="{6CC46ABF-9499-4321-84D9-5E2D4381FD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">
                                            <p:graphicEl>
                                              <a:dgm id="{6CC46ABF-9499-4321-84D9-5E2D4381FD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1D48332-4719-4816-8253-95CFED887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">
                                            <p:graphicEl>
                                              <a:dgm id="{91D48332-4719-4816-8253-95CFED8873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">
                                            <p:graphicEl>
                                              <a:dgm id="{91D48332-4719-4816-8253-95CFED887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">
                                            <p:graphicEl>
                                              <a:dgm id="{91D48332-4719-4816-8253-95CFED887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265CBD6B-DD64-4B32-929D-999FC07196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">
                                            <p:graphicEl>
                                              <a:dgm id="{265CBD6B-DD64-4B32-929D-999FC07196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9">
                                            <p:graphicEl>
                                              <a:dgm id="{265CBD6B-DD64-4B32-929D-999FC07196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9">
                                            <p:graphicEl>
                                              <a:dgm id="{265CBD6B-DD64-4B32-929D-999FC07196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17D9C4B-F177-4EE2-9ECD-425F082B94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9">
                                            <p:graphicEl>
                                              <a:dgm id="{617D9C4B-F177-4EE2-9ECD-425F082B94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9">
                                            <p:graphicEl>
                                              <a:dgm id="{617D9C4B-F177-4EE2-9ECD-425F082B94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9">
                                            <p:graphicEl>
                                              <a:dgm id="{617D9C4B-F177-4EE2-9ECD-425F082B94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00857A6-80EA-4440-9916-C71AAADF8F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9">
                                            <p:graphicEl>
                                              <a:dgm id="{500857A6-80EA-4440-9916-C71AAADF8F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">
                                            <p:graphicEl>
                                              <a:dgm id="{500857A6-80EA-4440-9916-C71AAADF8F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">
                                            <p:graphicEl>
                                              <a:dgm id="{500857A6-80EA-4440-9916-C71AAADF8F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FA53167-47B7-46BD-931D-23CA2DAE14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9">
                                            <p:graphicEl>
                                              <a:dgm id="{FFA53167-47B7-46BD-931D-23CA2DAE144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">
                                            <p:graphicEl>
                                              <a:dgm id="{FFA53167-47B7-46BD-931D-23CA2DAE14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>
                                            <p:graphicEl>
                                              <a:dgm id="{FFA53167-47B7-46BD-931D-23CA2DAE14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Graphic spid="3" grpId="0" uiExpand="1">
        <p:bldSub>
          <a:bldDgm bld="one"/>
        </p:bldSub>
      </p:bldGraphic>
      <p:bldGraphic spid="9" grpId="0" uiExpand="1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03649" y="548680"/>
            <a:ext cx="696517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a-IR" sz="40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وظایف سـرگروه </a:t>
            </a:r>
            <a:r>
              <a:rPr lang="fa-IR" sz="40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در مرحله ی جذب </a:t>
            </a:r>
            <a:endParaRPr lang="en-US" sz="4000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Titr TG F" pitchFamily="2" charset="-78"/>
            </a:endParaRPr>
          </a:p>
        </p:txBody>
      </p:sp>
      <p:sp>
        <p:nvSpPr>
          <p:cNvPr id="10" name="Puzzle3"/>
          <p:cNvSpPr>
            <a:spLocks noEditPoints="1" noChangeArrowheads="1"/>
          </p:cNvSpPr>
          <p:nvPr/>
        </p:nvSpPr>
        <p:spPr bwMode="gray">
          <a:xfrm>
            <a:off x="4514299" y="1524000"/>
            <a:ext cx="1737274" cy="2325862"/>
          </a:xfrm>
          <a:custGeom>
            <a:avLst/>
            <a:gdLst>
              <a:gd name="T0" fmla="*/ 10391 w 21600"/>
              <a:gd name="T1" fmla="*/ 15806 h 21600"/>
              <a:gd name="T2" fmla="*/ 20551 w 21600"/>
              <a:gd name="T3" fmla="*/ 21088 h 21600"/>
              <a:gd name="T4" fmla="*/ 13180 w 21600"/>
              <a:gd name="T5" fmla="*/ 13801 h 21600"/>
              <a:gd name="T6" fmla="*/ 20551 w 21600"/>
              <a:gd name="T7" fmla="*/ 7025 h 21600"/>
              <a:gd name="T8" fmla="*/ 10500 w 21600"/>
              <a:gd name="T9" fmla="*/ 52 h 21600"/>
              <a:gd name="T10" fmla="*/ 692 w 21600"/>
              <a:gd name="T11" fmla="*/ 6802 h 21600"/>
              <a:gd name="T12" fmla="*/ 8064 w 21600"/>
              <a:gd name="T13" fmla="*/ 13526 h 21600"/>
              <a:gd name="T14" fmla="*/ 692 w 21600"/>
              <a:gd name="T15" fmla="*/ 21088 h 21600"/>
              <a:gd name="T16" fmla="*/ 2273 w 21600"/>
              <a:gd name="T17" fmla="*/ 7719 h 21600"/>
              <a:gd name="T18" fmla="*/ 19149 w 21600"/>
              <a:gd name="T19" fmla="*/ 202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6625" y="20892"/>
                </a:moveTo>
                <a:lnTo>
                  <a:pt x="7105" y="21023"/>
                </a:lnTo>
                <a:lnTo>
                  <a:pt x="7513" y="21088"/>
                </a:lnTo>
                <a:lnTo>
                  <a:pt x="7922" y="21115"/>
                </a:lnTo>
                <a:lnTo>
                  <a:pt x="8242" y="21115"/>
                </a:lnTo>
                <a:lnTo>
                  <a:pt x="8544" y="21062"/>
                </a:lnTo>
                <a:lnTo>
                  <a:pt x="8810" y="20997"/>
                </a:lnTo>
                <a:lnTo>
                  <a:pt x="9023" y="20892"/>
                </a:lnTo>
                <a:lnTo>
                  <a:pt x="9148" y="20761"/>
                </a:lnTo>
                <a:lnTo>
                  <a:pt x="9290" y="20616"/>
                </a:lnTo>
                <a:lnTo>
                  <a:pt x="9361" y="20459"/>
                </a:lnTo>
                <a:lnTo>
                  <a:pt x="9396" y="20289"/>
                </a:lnTo>
                <a:lnTo>
                  <a:pt x="9396" y="20092"/>
                </a:lnTo>
                <a:lnTo>
                  <a:pt x="9325" y="19909"/>
                </a:lnTo>
                <a:lnTo>
                  <a:pt x="9219" y="19738"/>
                </a:lnTo>
                <a:lnTo>
                  <a:pt x="9094" y="19555"/>
                </a:lnTo>
                <a:lnTo>
                  <a:pt x="8917" y="19384"/>
                </a:lnTo>
                <a:lnTo>
                  <a:pt x="8650" y="19162"/>
                </a:lnTo>
                <a:lnTo>
                  <a:pt x="8437" y="18900"/>
                </a:lnTo>
                <a:lnTo>
                  <a:pt x="8277" y="18624"/>
                </a:lnTo>
                <a:lnTo>
                  <a:pt x="8135" y="18349"/>
                </a:lnTo>
                <a:lnTo>
                  <a:pt x="8028" y="18048"/>
                </a:lnTo>
                <a:lnTo>
                  <a:pt x="7993" y="17746"/>
                </a:lnTo>
                <a:lnTo>
                  <a:pt x="7993" y="17471"/>
                </a:lnTo>
                <a:lnTo>
                  <a:pt x="8028" y="17169"/>
                </a:lnTo>
                <a:lnTo>
                  <a:pt x="8135" y="16920"/>
                </a:lnTo>
                <a:lnTo>
                  <a:pt x="8277" y="16671"/>
                </a:lnTo>
                <a:lnTo>
                  <a:pt x="8366" y="16540"/>
                </a:lnTo>
                <a:lnTo>
                  <a:pt x="8473" y="16409"/>
                </a:lnTo>
                <a:lnTo>
                  <a:pt x="8615" y="16317"/>
                </a:lnTo>
                <a:lnTo>
                  <a:pt x="8739" y="16213"/>
                </a:lnTo>
                <a:lnTo>
                  <a:pt x="8881" y="16134"/>
                </a:lnTo>
                <a:lnTo>
                  <a:pt x="9059" y="16055"/>
                </a:lnTo>
                <a:lnTo>
                  <a:pt x="9254" y="15990"/>
                </a:lnTo>
                <a:lnTo>
                  <a:pt x="9432" y="15911"/>
                </a:lnTo>
                <a:lnTo>
                  <a:pt x="9663" y="15885"/>
                </a:lnTo>
                <a:lnTo>
                  <a:pt x="9876" y="15833"/>
                </a:lnTo>
                <a:lnTo>
                  <a:pt x="10142" y="15806"/>
                </a:lnTo>
                <a:lnTo>
                  <a:pt x="10391" y="15806"/>
                </a:lnTo>
                <a:lnTo>
                  <a:pt x="10728" y="15806"/>
                </a:lnTo>
                <a:lnTo>
                  <a:pt x="10995" y="15806"/>
                </a:lnTo>
                <a:lnTo>
                  <a:pt x="11279" y="15833"/>
                </a:lnTo>
                <a:lnTo>
                  <a:pt x="11546" y="15885"/>
                </a:lnTo>
                <a:lnTo>
                  <a:pt x="11776" y="15937"/>
                </a:lnTo>
                <a:lnTo>
                  <a:pt x="12025" y="15990"/>
                </a:lnTo>
                <a:lnTo>
                  <a:pt x="12221" y="16055"/>
                </a:lnTo>
                <a:lnTo>
                  <a:pt x="12434" y="16134"/>
                </a:lnTo>
                <a:lnTo>
                  <a:pt x="12611" y="16213"/>
                </a:lnTo>
                <a:lnTo>
                  <a:pt x="12771" y="16317"/>
                </a:lnTo>
                <a:lnTo>
                  <a:pt x="12913" y="16409"/>
                </a:lnTo>
                <a:lnTo>
                  <a:pt x="13038" y="16514"/>
                </a:lnTo>
                <a:lnTo>
                  <a:pt x="13251" y="16737"/>
                </a:lnTo>
                <a:lnTo>
                  <a:pt x="13428" y="16986"/>
                </a:lnTo>
                <a:lnTo>
                  <a:pt x="13517" y="17248"/>
                </a:lnTo>
                <a:lnTo>
                  <a:pt x="13588" y="17523"/>
                </a:lnTo>
                <a:lnTo>
                  <a:pt x="13588" y="17799"/>
                </a:lnTo>
                <a:lnTo>
                  <a:pt x="13517" y="18074"/>
                </a:lnTo>
                <a:lnTo>
                  <a:pt x="13428" y="18323"/>
                </a:lnTo>
                <a:lnTo>
                  <a:pt x="13286" y="18572"/>
                </a:lnTo>
                <a:lnTo>
                  <a:pt x="13109" y="18808"/>
                </a:lnTo>
                <a:lnTo>
                  <a:pt x="12878" y="19031"/>
                </a:lnTo>
                <a:lnTo>
                  <a:pt x="12434" y="19411"/>
                </a:lnTo>
                <a:lnTo>
                  <a:pt x="12132" y="19738"/>
                </a:lnTo>
                <a:lnTo>
                  <a:pt x="12025" y="19856"/>
                </a:lnTo>
                <a:lnTo>
                  <a:pt x="11919" y="20014"/>
                </a:lnTo>
                <a:lnTo>
                  <a:pt x="11883" y="20132"/>
                </a:lnTo>
                <a:lnTo>
                  <a:pt x="11883" y="20263"/>
                </a:lnTo>
                <a:lnTo>
                  <a:pt x="11883" y="20394"/>
                </a:lnTo>
                <a:lnTo>
                  <a:pt x="11954" y="20485"/>
                </a:lnTo>
                <a:lnTo>
                  <a:pt x="12061" y="20590"/>
                </a:lnTo>
                <a:lnTo>
                  <a:pt x="12185" y="20695"/>
                </a:lnTo>
                <a:lnTo>
                  <a:pt x="12327" y="20787"/>
                </a:lnTo>
                <a:lnTo>
                  <a:pt x="12540" y="20892"/>
                </a:lnTo>
                <a:lnTo>
                  <a:pt x="12771" y="20997"/>
                </a:lnTo>
                <a:lnTo>
                  <a:pt x="13073" y="21088"/>
                </a:lnTo>
                <a:lnTo>
                  <a:pt x="13428" y="21193"/>
                </a:lnTo>
                <a:lnTo>
                  <a:pt x="13873" y="21298"/>
                </a:lnTo>
                <a:lnTo>
                  <a:pt x="14317" y="21390"/>
                </a:lnTo>
                <a:lnTo>
                  <a:pt x="14778" y="21468"/>
                </a:lnTo>
                <a:lnTo>
                  <a:pt x="15294" y="21547"/>
                </a:lnTo>
                <a:lnTo>
                  <a:pt x="15809" y="21600"/>
                </a:lnTo>
                <a:lnTo>
                  <a:pt x="16359" y="21652"/>
                </a:lnTo>
                <a:lnTo>
                  <a:pt x="16875" y="21678"/>
                </a:lnTo>
                <a:lnTo>
                  <a:pt x="17407" y="21678"/>
                </a:lnTo>
                <a:lnTo>
                  <a:pt x="17958" y="21678"/>
                </a:lnTo>
                <a:lnTo>
                  <a:pt x="18473" y="21652"/>
                </a:lnTo>
                <a:lnTo>
                  <a:pt x="18953" y="21573"/>
                </a:lnTo>
                <a:lnTo>
                  <a:pt x="19397" y="21495"/>
                </a:lnTo>
                <a:lnTo>
                  <a:pt x="19841" y="21390"/>
                </a:lnTo>
                <a:lnTo>
                  <a:pt x="20214" y="21272"/>
                </a:lnTo>
                <a:lnTo>
                  <a:pt x="20551" y="21088"/>
                </a:lnTo>
                <a:lnTo>
                  <a:pt x="20480" y="20787"/>
                </a:lnTo>
                <a:lnTo>
                  <a:pt x="20409" y="20485"/>
                </a:lnTo>
                <a:lnTo>
                  <a:pt x="20356" y="20158"/>
                </a:lnTo>
                <a:lnTo>
                  <a:pt x="20356" y="19804"/>
                </a:lnTo>
                <a:lnTo>
                  <a:pt x="20321" y="19083"/>
                </a:lnTo>
                <a:lnTo>
                  <a:pt x="20356" y="18349"/>
                </a:lnTo>
                <a:lnTo>
                  <a:pt x="20409" y="17641"/>
                </a:lnTo>
                <a:lnTo>
                  <a:pt x="20480" y="17012"/>
                </a:lnTo>
                <a:lnTo>
                  <a:pt x="20551" y="16488"/>
                </a:lnTo>
                <a:lnTo>
                  <a:pt x="20551" y="16055"/>
                </a:lnTo>
                <a:lnTo>
                  <a:pt x="20551" y="15911"/>
                </a:lnTo>
                <a:lnTo>
                  <a:pt x="20445" y="15754"/>
                </a:lnTo>
                <a:lnTo>
                  <a:pt x="20356" y="15610"/>
                </a:lnTo>
                <a:lnTo>
                  <a:pt x="20178" y="15452"/>
                </a:lnTo>
                <a:lnTo>
                  <a:pt x="20001" y="15334"/>
                </a:lnTo>
                <a:lnTo>
                  <a:pt x="19770" y="15230"/>
                </a:lnTo>
                <a:lnTo>
                  <a:pt x="19521" y="15125"/>
                </a:lnTo>
                <a:lnTo>
                  <a:pt x="19290" y="15059"/>
                </a:lnTo>
                <a:lnTo>
                  <a:pt x="19024" y="15007"/>
                </a:lnTo>
                <a:lnTo>
                  <a:pt x="18740" y="14954"/>
                </a:lnTo>
                <a:lnTo>
                  <a:pt x="18509" y="14954"/>
                </a:lnTo>
                <a:lnTo>
                  <a:pt x="18225" y="14954"/>
                </a:lnTo>
                <a:lnTo>
                  <a:pt x="17994" y="15007"/>
                </a:lnTo>
                <a:lnTo>
                  <a:pt x="17763" y="15085"/>
                </a:lnTo>
                <a:lnTo>
                  <a:pt x="17550" y="15177"/>
                </a:lnTo>
                <a:lnTo>
                  <a:pt x="17372" y="15308"/>
                </a:lnTo>
                <a:lnTo>
                  <a:pt x="17176" y="15426"/>
                </a:lnTo>
                <a:lnTo>
                  <a:pt x="16928" y="15557"/>
                </a:lnTo>
                <a:lnTo>
                  <a:pt x="16661" y="15636"/>
                </a:lnTo>
                <a:lnTo>
                  <a:pt x="16359" y="15688"/>
                </a:lnTo>
                <a:lnTo>
                  <a:pt x="16022" y="15715"/>
                </a:lnTo>
                <a:lnTo>
                  <a:pt x="15667" y="15688"/>
                </a:lnTo>
                <a:lnTo>
                  <a:pt x="15294" y="15662"/>
                </a:lnTo>
                <a:lnTo>
                  <a:pt x="14956" y="15583"/>
                </a:lnTo>
                <a:lnTo>
                  <a:pt x="14619" y="15479"/>
                </a:lnTo>
                <a:lnTo>
                  <a:pt x="14281" y="15334"/>
                </a:lnTo>
                <a:lnTo>
                  <a:pt x="13961" y="15177"/>
                </a:lnTo>
                <a:lnTo>
                  <a:pt x="13695" y="14981"/>
                </a:lnTo>
                <a:lnTo>
                  <a:pt x="13588" y="14850"/>
                </a:lnTo>
                <a:lnTo>
                  <a:pt x="13482" y="14732"/>
                </a:lnTo>
                <a:lnTo>
                  <a:pt x="13393" y="14600"/>
                </a:lnTo>
                <a:lnTo>
                  <a:pt x="13322" y="14456"/>
                </a:lnTo>
                <a:lnTo>
                  <a:pt x="13251" y="14299"/>
                </a:lnTo>
                <a:lnTo>
                  <a:pt x="13215" y="14155"/>
                </a:lnTo>
                <a:lnTo>
                  <a:pt x="13180" y="13971"/>
                </a:lnTo>
                <a:lnTo>
                  <a:pt x="13180" y="13801"/>
                </a:lnTo>
                <a:lnTo>
                  <a:pt x="13180" y="13591"/>
                </a:lnTo>
                <a:lnTo>
                  <a:pt x="13215" y="13395"/>
                </a:lnTo>
                <a:lnTo>
                  <a:pt x="13251" y="13198"/>
                </a:lnTo>
                <a:lnTo>
                  <a:pt x="13322" y="13015"/>
                </a:lnTo>
                <a:lnTo>
                  <a:pt x="13393" y="12870"/>
                </a:lnTo>
                <a:lnTo>
                  <a:pt x="13482" y="12713"/>
                </a:lnTo>
                <a:lnTo>
                  <a:pt x="13588" y="12569"/>
                </a:lnTo>
                <a:lnTo>
                  <a:pt x="13730" y="12438"/>
                </a:lnTo>
                <a:lnTo>
                  <a:pt x="13997" y="12215"/>
                </a:lnTo>
                <a:lnTo>
                  <a:pt x="14334" y="12005"/>
                </a:lnTo>
                <a:lnTo>
                  <a:pt x="14690" y="11861"/>
                </a:lnTo>
                <a:lnTo>
                  <a:pt x="15063" y="11756"/>
                </a:lnTo>
                <a:lnTo>
                  <a:pt x="15436" y="11678"/>
                </a:lnTo>
                <a:lnTo>
                  <a:pt x="15809" y="11638"/>
                </a:lnTo>
                <a:lnTo>
                  <a:pt x="16182" y="11638"/>
                </a:lnTo>
                <a:lnTo>
                  <a:pt x="16555" y="11678"/>
                </a:lnTo>
                <a:lnTo>
                  <a:pt x="16910" y="11730"/>
                </a:lnTo>
                <a:lnTo>
                  <a:pt x="17248" y="11835"/>
                </a:lnTo>
                <a:lnTo>
                  <a:pt x="17514" y="11966"/>
                </a:lnTo>
                <a:lnTo>
                  <a:pt x="17763" y="12110"/>
                </a:lnTo>
                <a:lnTo>
                  <a:pt x="17887" y="12215"/>
                </a:lnTo>
                <a:lnTo>
                  <a:pt x="18065" y="12307"/>
                </a:lnTo>
                <a:lnTo>
                  <a:pt x="18260" y="12412"/>
                </a:lnTo>
                <a:lnTo>
                  <a:pt x="18438" y="12464"/>
                </a:lnTo>
                <a:lnTo>
                  <a:pt x="18669" y="12543"/>
                </a:lnTo>
                <a:lnTo>
                  <a:pt x="18882" y="12569"/>
                </a:lnTo>
                <a:lnTo>
                  <a:pt x="19113" y="12595"/>
                </a:lnTo>
                <a:lnTo>
                  <a:pt x="19361" y="12608"/>
                </a:lnTo>
                <a:lnTo>
                  <a:pt x="19592" y="12608"/>
                </a:lnTo>
                <a:lnTo>
                  <a:pt x="19841" y="12595"/>
                </a:lnTo>
                <a:lnTo>
                  <a:pt x="20072" y="12543"/>
                </a:lnTo>
                <a:lnTo>
                  <a:pt x="20321" y="12490"/>
                </a:lnTo>
                <a:lnTo>
                  <a:pt x="20551" y="12438"/>
                </a:lnTo>
                <a:lnTo>
                  <a:pt x="20800" y="12333"/>
                </a:lnTo>
                <a:lnTo>
                  <a:pt x="20996" y="12241"/>
                </a:lnTo>
                <a:lnTo>
                  <a:pt x="21244" y="12110"/>
                </a:lnTo>
                <a:lnTo>
                  <a:pt x="21298" y="12032"/>
                </a:lnTo>
                <a:lnTo>
                  <a:pt x="21404" y="11966"/>
                </a:lnTo>
                <a:lnTo>
                  <a:pt x="21475" y="11861"/>
                </a:lnTo>
                <a:lnTo>
                  <a:pt x="21511" y="11730"/>
                </a:lnTo>
                <a:lnTo>
                  <a:pt x="21617" y="11481"/>
                </a:lnTo>
                <a:lnTo>
                  <a:pt x="21653" y="11180"/>
                </a:lnTo>
                <a:lnTo>
                  <a:pt x="21653" y="10826"/>
                </a:lnTo>
                <a:lnTo>
                  <a:pt x="21653" y="10472"/>
                </a:lnTo>
                <a:lnTo>
                  <a:pt x="21582" y="10092"/>
                </a:lnTo>
                <a:lnTo>
                  <a:pt x="21511" y="9725"/>
                </a:lnTo>
                <a:lnTo>
                  <a:pt x="21298" y="8912"/>
                </a:lnTo>
                <a:lnTo>
                  <a:pt x="21067" y="8191"/>
                </a:lnTo>
                <a:lnTo>
                  <a:pt x="20800" y="7536"/>
                </a:lnTo>
                <a:lnTo>
                  <a:pt x="20551" y="7025"/>
                </a:lnTo>
                <a:lnTo>
                  <a:pt x="20001" y="7103"/>
                </a:lnTo>
                <a:lnTo>
                  <a:pt x="19432" y="7156"/>
                </a:lnTo>
                <a:lnTo>
                  <a:pt x="18846" y="7208"/>
                </a:lnTo>
                <a:lnTo>
                  <a:pt x="18225" y="7208"/>
                </a:lnTo>
                <a:lnTo>
                  <a:pt x="17656" y="7208"/>
                </a:lnTo>
                <a:lnTo>
                  <a:pt x="17070" y="7182"/>
                </a:lnTo>
                <a:lnTo>
                  <a:pt x="16484" y="7156"/>
                </a:lnTo>
                <a:lnTo>
                  <a:pt x="15986" y="7103"/>
                </a:lnTo>
                <a:lnTo>
                  <a:pt x="14992" y="6999"/>
                </a:lnTo>
                <a:lnTo>
                  <a:pt x="14210" y="6907"/>
                </a:lnTo>
                <a:lnTo>
                  <a:pt x="13695" y="6828"/>
                </a:lnTo>
                <a:lnTo>
                  <a:pt x="13517" y="6802"/>
                </a:lnTo>
                <a:lnTo>
                  <a:pt x="13073" y="6645"/>
                </a:lnTo>
                <a:lnTo>
                  <a:pt x="12700" y="6474"/>
                </a:lnTo>
                <a:lnTo>
                  <a:pt x="12363" y="6304"/>
                </a:lnTo>
                <a:lnTo>
                  <a:pt x="12132" y="6094"/>
                </a:lnTo>
                <a:lnTo>
                  <a:pt x="11919" y="5871"/>
                </a:lnTo>
                <a:lnTo>
                  <a:pt x="11776" y="5649"/>
                </a:lnTo>
                <a:lnTo>
                  <a:pt x="11688" y="5413"/>
                </a:lnTo>
                <a:lnTo>
                  <a:pt x="11617" y="5190"/>
                </a:lnTo>
                <a:lnTo>
                  <a:pt x="11617" y="4941"/>
                </a:lnTo>
                <a:lnTo>
                  <a:pt x="11652" y="4718"/>
                </a:lnTo>
                <a:lnTo>
                  <a:pt x="11723" y="4482"/>
                </a:lnTo>
                <a:lnTo>
                  <a:pt x="11812" y="4285"/>
                </a:lnTo>
                <a:lnTo>
                  <a:pt x="11919" y="4089"/>
                </a:lnTo>
                <a:lnTo>
                  <a:pt x="12096" y="3905"/>
                </a:lnTo>
                <a:lnTo>
                  <a:pt x="12292" y="3735"/>
                </a:lnTo>
                <a:lnTo>
                  <a:pt x="12505" y="3604"/>
                </a:lnTo>
                <a:lnTo>
                  <a:pt x="12700" y="3460"/>
                </a:lnTo>
                <a:lnTo>
                  <a:pt x="12878" y="3250"/>
                </a:lnTo>
                <a:lnTo>
                  <a:pt x="13038" y="3027"/>
                </a:lnTo>
                <a:lnTo>
                  <a:pt x="13180" y="2752"/>
                </a:lnTo>
                <a:lnTo>
                  <a:pt x="13286" y="2477"/>
                </a:lnTo>
                <a:lnTo>
                  <a:pt x="13322" y="2175"/>
                </a:lnTo>
                <a:lnTo>
                  <a:pt x="13357" y="1874"/>
                </a:lnTo>
                <a:lnTo>
                  <a:pt x="13286" y="1572"/>
                </a:lnTo>
                <a:lnTo>
                  <a:pt x="13180" y="1271"/>
                </a:lnTo>
                <a:lnTo>
                  <a:pt x="13038" y="983"/>
                </a:lnTo>
                <a:lnTo>
                  <a:pt x="12949" y="865"/>
                </a:lnTo>
                <a:lnTo>
                  <a:pt x="12807" y="733"/>
                </a:lnTo>
                <a:lnTo>
                  <a:pt x="12665" y="616"/>
                </a:lnTo>
                <a:lnTo>
                  <a:pt x="12505" y="511"/>
                </a:lnTo>
                <a:lnTo>
                  <a:pt x="12327" y="406"/>
                </a:lnTo>
                <a:lnTo>
                  <a:pt x="12132" y="314"/>
                </a:lnTo>
                <a:lnTo>
                  <a:pt x="11883" y="235"/>
                </a:lnTo>
                <a:lnTo>
                  <a:pt x="11652" y="183"/>
                </a:lnTo>
                <a:lnTo>
                  <a:pt x="11368" y="104"/>
                </a:lnTo>
                <a:lnTo>
                  <a:pt x="11101" y="78"/>
                </a:lnTo>
                <a:lnTo>
                  <a:pt x="10800" y="52"/>
                </a:lnTo>
                <a:lnTo>
                  <a:pt x="10444" y="52"/>
                </a:lnTo>
                <a:lnTo>
                  <a:pt x="10142" y="52"/>
                </a:lnTo>
                <a:lnTo>
                  <a:pt x="9840" y="78"/>
                </a:lnTo>
                <a:lnTo>
                  <a:pt x="9574" y="104"/>
                </a:lnTo>
                <a:lnTo>
                  <a:pt x="9325" y="157"/>
                </a:lnTo>
                <a:lnTo>
                  <a:pt x="9094" y="209"/>
                </a:lnTo>
                <a:lnTo>
                  <a:pt x="8846" y="262"/>
                </a:lnTo>
                <a:lnTo>
                  <a:pt x="8650" y="340"/>
                </a:lnTo>
                <a:lnTo>
                  <a:pt x="8437" y="432"/>
                </a:lnTo>
                <a:lnTo>
                  <a:pt x="8277" y="511"/>
                </a:lnTo>
                <a:lnTo>
                  <a:pt x="8100" y="616"/>
                </a:lnTo>
                <a:lnTo>
                  <a:pt x="7957" y="707"/>
                </a:lnTo>
                <a:lnTo>
                  <a:pt x="7833" y="838"/>
                </a:lnTo>
                <a:lnTo>
                  <a:pt x="7620" y="1061"/>
                </a:lnTo>
                <a:lnTo>
                  <a:pt x="7442" y="1336"/>
                </a:lnTo>
                <a:lnTo>
                  <a:pt x="7353" y="1599"/>
                </a:lnTo>
                <a:lnTo>
                  <a:pt x="7318" y="1900"/>
                </a:lnTo>
                <a:lnTo>
                  <a:pt x="7318" y="2175"/>
                </a:lnTo>
                <a:lnTo>
                  <a:pt x="7353" y="2450"/>
                </a:lnTo>
                <a:lnTo>
                  <a:pt x="7442" y="2726"/>
                </a:lnTo>
                <a:lnTo>
                  <a:pt x="7620" y="2975"/>
                </a:lnTo>
                <a:lnTo>
                  <a:pt x="7833" y="3198"/>
                </a:lnTo>
                <a:lnTo>
                  <a:pt x="8064" y="3433"/>
                </a:lnTo>
                <a:lnTo>
                  <a:pt x="8295" y="3630"/>
                </a:lnTo>
                <a:lnTo>
                  <a:pt x="8508" y="3853"/>
                </a:lnTo>
                <a:lnTo>
                  <a:pt x="8686" y="4089"/>
                </a:lnTo>
                <a:lnTo>
                  <a:pt x="8775" y="4312"/>
                </a:lnTo>
                <a:lnTo>
                  <a:pt x="8846" y="4561"/>
                </a:lnTo>
                <a:lnTo>
                  <a:pt x="8846" y="4810"/>
                </a:lnTo>
                <a:lnTo>
                  <a:pt x="8810" y="5059"/>
                </a:lnTo>
                <a:lnTo>
                  <a:pt x="8721" y="5295"/>
                </a:lnTo>
                <a:lnTo>
                  <a:pt x="8579" y="5544"/>
                </a:lnTo>
                <a:lnTo>
                  <a:pt x="8366" y="5766"/>
                </a:lnTo>
                <a:lnTo>
                  <a:pt x="8135" y="5976"/>
                </a:lnTo>
                <a:lnTo>
                  <a:pt x="7833" y="6199"/>
                </a:lnTo>
                <a:lnTo>
                  <a:pt x="7478" y="6369"/>
                </a:lnTo>
                <a:lnTo>
                  <a:pt x="7069" y="6527"/>
                </a:lnTo>
                <a:lnTo>
                  <a:pt x="6590" y="6671"/>
                </a:lnTo>
                <a:lnTo>
                  <a:pt x="6092" y="6802"/>
                </a:lnTo>
                <a:lnTo>
                  <a:pt x="5684" y="6802"/>
                </a:lnTo>
                <a:lnTo>
                  <a:pt x="5133" y="6802"/>
                </a:lnTo>
                <a:lnTo>
                  <a:pt x="4547" y="6802"/>
                </a:lnTo>
                <a:lnTo>
                  <a:pt x="3872" y="6802"/>
                </a:lnTo>
                <a:lnTo>
                  <a:pt x="3144" y="6802"/>
                </a:lnTo>
                <a:lnTo>
                  <a:pt x="2362" y="6802"/>
                </a:lnTo>
                <a:lnTo>
                  <a:pt x="1545" y="6802"/>
                </a:lnTo>
                <a:lnTo>
                  <a:pt x="692" y="6802"/>
                </a:lnTo>
                <a:lnTo>
                  <a:pt x="586" y="7234"/>
                </a:lnTo>
                <a:lnTo>
                  <a:pt x="461" y="7837"/>
                </a:lnTo>
                <a:lnTo>
                  <a:pt x="355" y="8493"/>
                </a:lnTo>
                <a:lnTo>
                  <a:pt x="248" y="9187"/>
                </a:lnTo>
                <a:lnTo>
                  <a:pt x="142" y="9869"/>
                </a:lnTo>
                <a:lnTo>
                  <a:pt x="106" y="10498"/>
                </a:lnTo>
                <a:lnTo>
                  <a:pt x="106" y="10983"/>
                </a:lnTo>
                <a:lnTo>
                  <a:pt x="106" y="11311"/>
                </a:lnTo>
                <a:lnTo>
                  <a:pt x="213" y="11481"/>
                </a:lnTo>
                <a:lnTo>
                  <a:pt x="319" y="11651"/>
                </a:lnTo>
                <a:lnTo>
                  <a:pt x="497" y="11783"/>
                </a:lnTo>
                <a:lnTo>
                  <a:pt x="692" y="11914"/>
                </a:lnTo>
                <a:lnTo>
                  <a:pt x="941" y="12032"/>
                </a:lnTo>
                <a:lnTo>
                  <a:pt x="1207" y="12110"/>
                </a:lnTo>
                <a:lnTo>
                  <a:pt x="1509" y="12189"/>
                </a:lnTo>
                <a:lnTo>
                  <a:pt x="1794" y="12241"/>
                </a:lnTo>
                <a:lnTo>
                  <a:pt x="2131" y="12267"/>
                </a:lnTo>
                <a:lnTo>
                  <a:pt x="2433" y="12281"/>
                </a:lnTo>
                <a:lnTo>
                  <a:pt x="2735" y="12267"/>
                </a:lnTo>
                <a:lnTo>
                  <a:pt x="3055" y="12241"/>
                </a:lnTo>
                <a:lnTo>
                  <a:pt x="3357" y="12189"/>
                </a:lnTo>
                <a:lnTo>
                  <a:pt x="3623" y="12084"/>
                </a:lnTo>
                <a:lnTo>
                  <a:pt x="3872" y="11979"/>
                </a:lnTo>
                <a:lnTo>
                  <a:pt x="4103" y="11861"/>
                </a:lnTo>
                <a:lnTo>
                  <a:pt x="4316" y="11704"/>
                </a:lnTo>
                <a:lnTo>
                  <a:pt x="4582" y="11612"/>
                </a:lnTo>
                <a:lnTo>
                  <a:pt x="4849" y="11533"/>
                </a:lnTo>
                <a:lnTo>
                  <a:pt x="5169" y="11507"/>
                </a:lnTo>
                <a:lnTo>
                  <a:pt x="5506" y="11481"/>
                </a:lnTo>
                <a:lnTo>
                  <a:pt x="5808" y="11507"/>
                </a:lnTo>
                <a:lnTo>
                  <a:pt x="6146" y="11560"/>
                </a:lnTo>
                <a:lnTo>
                  <a:pt x="6501" y="11651"/>
                </a:lnTo>
                <a:lnTo>
                  <a:pt x="6803" y="11783"/>
                </a:lnTo>
                <a:lnTo>
                  <a:pt x="7105" y="11940"/>
                </a:lnTo>
                <a:lnTo>
                  <a:pt x="7353" y="12110"/>
                </a:lnTo>
                <a:lnTo>
                  <a:pt x="7584" y="12333"/>
                </a:lnTo>
                <a:lnTo>
                  <a:pt x="7798" y="12595"/>
                </a:lnTo>
                <a:lnTo>
                  <a:pt x="7922" y="12870"/>
                </a:lnTo>
                <a:lnTo>
                  <a:pt x="8028" y="13198"/>
                </a:lnTo>
                <a:lnTo>
                  <a:pt x="8064" y="13526"/>
                </a:lnTo>
                <a:lnTo>
                  <a:pt x="8028" y="13775"/>
                </a:lnTo>
                <a:lnTo>
                  <a:pt x="7922" y="13998"/>
                </a:lnTo>
                <a:lnTo>
                  <a:pt x="7798" y="14220"/>
                </a:lnTo>
                <a:lnTo>
                  <a:pt x="7584" y="14404"/>
                </a:lnTo>
                <a:lnTo>
                  <a:pt x="7353" y="14574"/>
                </a:lnTo>
                <a:lnTo>
                  <a:pt x="7105" y="14732"/>
                </a:lnTo>
                <a:lnTo>
                  <a:pt x="6803" y="14850"/>
                </a:lnTo>
                <a:lnTo>
                  <a:pt x="6501" y="14954"/>
                </a:lnTo>
                <a:lnTo>
                  <a:pt x="6146" y="15033"/>
                </a:lnTo>
                <a:lnTo>
                  <a:pt x="5808" y="15085"/>
                </a:lnTo>
                <a:lnTo>
                  <a:pt x="5506" y="15085"/>
                </a:lnTo>
                <a:lnTo>
                  <a:pt x="5169" y="15059"/>
                </a:lnTo>
                <a:lnTo>
                  <a:pt x="4849" y="15007"/>
                </a:lnTo>
                <a:lnTo>
                  <a:pt x="4582" y="14902"/>
                </a:lnTo>
                <a:lnTo>
                  <a:pt x="4316" y="14784"/>
                </a:lnTo>
                <a:lnTo>
                  <a:pt x="4103" y="14600"/>
                </a:lnTo>
                <a:lnTo>
                  <a:pt x="3907" y="14430"/>
                </a:lnTo>
                <a:lnTo>
                  <a:pt x="3659" y="14299"/>
                </a:lnTo>
                <a:lnTo>
                  <a:pt x="3428" y="14194"/>
                </a:lnTo>
                <a:lnTo>
                  <a:pt x="3179" y="14129"/>
                </a:lnTo>
                <a:lnTo>
                  <a:pt x="2913" y="14102"/>
                </a:lnTo>
                <a:lnTo>
                  <a:pt x="2646" y="14102"/>
                </a:lnTo>
                <a:lnTo>
                  <a:pt x="2362" y="14129"/>
                </a:lnTo>
                <a:lnTo>
                  <a:pt x="2096" y="14168"/>
                </a:lnTo>
                <a:lnTo>
                  <a:pt x="1811" y="14273"/>
                </a:lnTo>
                <a:lnTo>
                  <a:pt x="1545" y="14378"/>
                </a:lnTo>
                <a:lnTo>
                  <a:pt x="1314" y="14496"/>
                </a:lnTo>
                <a:lnTo>
                  <a:pt x="1065" y="14653"/>
                </a:lnTo>
                <a:lnTo>
                  <a:pt x="870" y="14797"/>
                </a:lnTo>
                <a:lnTo>
                  <a:pt x="657" y="14981"/>
                </a:lnTo>
                <a:lnTo>
                  <a:pt x="497" y="15177"/>
                </a:lnTo>
                <a:lnTo>
                  <a:pt x="390" y="15413"/>
                </a:lnTo>
                <a:lnTo>
                  <a:pt x="284" y="15636"/>
                </a:lnTo>
                <a:lnTo>
                  <a:pt x="248" y="15911"/>
                </a:lnTo>
                <a:lnTo>
                  <a:pt x="284" y="16239"/>
                </a:lnTo>
                <a:lnTo>
                  <a:pt x="319" y="16566"/>
                </a:lnTo>
                <a:lnTo>
                  <a:pt x="497" y="17340"/>
                </a:lnTo>
                <a:lnTo>
                  <a:pt x="692" y="18152"/>
                </a:lnTo>
                <a:lnTo>
                  <a:pt x="799" y="18559"/>
                </a:lnTo>
                <a:lnTo>
                  <a:pt x="905" y="18978"/>
                </a:lnTo>
                <a:lnTo>
                  <a:pt x="959" y="19384"/>
                </a:lnTo>
                <a:lnTo>
                  <a:pt x="994" y="19791"/>
                </a:lnTo>
                <a:lnTo>
                  <a:pt x="994" y="20132"/>
                </a:lnTo>
                <a:lnTo>
                  <a:pt x="959" y="20485"/>
                </a:lnTo>
                <a:lnTo>
                  <a:pt x="941" y="20669"/>
                </a:lnTo>
                <a:lnTo>
                  <a:pt x="870" y="20813"/>
                </a:lnTo>
                <a:lnTo>
                  <a:pt x="799" y="20970"/>
                </a:lnTo>
                <a:lnTo>
                  <a:pt x="692" y="21088"/>
                </a:lnTo>
                <a:lnTo>
                  <a:pt x="1474" y="20997"/>
                </a:lnTo>
                <a:lnTo>
                  <a:pt x="2291" y="20866"/>
                </a:lnTo>
                <a:lnTo>
                  <a:pt x="3108" y="20787"/>
                </a:lnTo>
                <a:lnTo>
                  <a:pt x="3907" y="20721"/>
                </a:lnTo>
                <a:lnTo>
                  <a:pt x="4653" y="20695"/>
                </a:lnTo>
                <a:lnTo>
                  <a:pt x="5364" y="20695"/>
                </a:lnTo>
                <a:lnTo>
                  <a:pt x="5701" y="20721"/>
                </a:lnTo>
                <a:lnTo>
                  <a:pt x="6057" y="20761"/>
                </a:lnTo>
                <a:lnTo>
                  <a:pt x="6323" y="20813"/>
                </a:lnTo>
                <a:lnTo>
                  <a:pt x="6625" y="20892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gamma/>
                  <a:shade val="63529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57150">
            <a:solidFill>
              <a:srgbClr val="FFFFFF"/>
            </a:solidFill>
            <a:miter lim="800000"/>
            <a:headEnd/>
            <a:tailEnd/>
          </a:ln>
          <a:effectLst>
            <a:outerShdw dist="135003" dir="2471156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endParaRPr lang="fa-IR"/>
          </a:p>
        </p:txBody>
      </p:sp>
      <p:sp>
        <p:nvSpPr>
          <p:cNvPr id="11" name="Puzzle2"/>
          <p:cNvSpPr>
            <a:spLocks noEditPoints="1" noChangeArrowheads="1"/>
          </p:cNvSpPr>
          <p:nvPr/>
        </p:nvSpPr>
        <p:spPr bwMode="gray">
          <a:xfrm>
            <a:off x="4009023" y="3218469"/>
            <a:ext cx="2772777" cy="2118470"/>
          </a:xfrm>
          <a:custGeom>
            <a:avLst/>
            <a:gdLst>
              <a:gd name="T0" fmla="*/ 11 w 21600"/>
              <a:gd name="T1" fmla="*/ 13386 h 21600"/>
              <a:gd name="T2" fmla="*/ 4202 w 21600"/>
              <a:gd name="T3" fmla="*/ 21161 h 21600"/>
              <a:gd name="T4" fmla="*/ 10400 w 21600"/>
              <a:gd name="T5" fmla="*/ 13909 h 21600"/>
              <a:gd name="T6" fmla="*/ 16821 w 21600"/>
              <a:gd name="T7" fmla="*/ 21190 h 21600"/>
              <a:gd name="T8" fmla="*/ 21600 w 21600"/>
              <a:gd name="T9" fmla="*/ 15083 h 21600"/>
              <a:gd name="T10" fmla="*/ 16889 w 21600"/>
              <a:gd name="T11" fmla="*/ 5739 h 21600"/>
              <a:gd name="T12" fmla="*/ 10800 w 21600"/>
              <a:gd name="T13" fmla="*/ 28 h 21600"/>
              <a:gd name="T14" fmla="*/ 4202 w 21600"/>
              <a:gd name="T15" fmla="*/ 5894 h 21600"/>
              <a:gd name="T16" fmla="*/ 5388 w 21600"/>
              <a:gd name="T17" fmla="*/ 6742 h 21600"/>
              <a:gd name="T18" fmla="*/ 16177 w 21600"/>
              <a:gd name="T19" fmla="*/ 2044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4247" y="12354"/>
                </a:moveTo>
                <a:lnTo>
                  <a:pt x="4134" y="12468"/>
                </a:lnTo>
                <a:lnTo>
                  <a:pt x="4010" y="12581"/>
                </a:lnTo>
                <a:lnTo>
                  <a:pt x="3897" y="12637"/>
                </a:lnTo>
                <a:lnTo>
                  <a:pt x="3773" y="12694"/>
                </a:lnTo>
                <a:lnTo>
                  <a:pt x="3637" y="12694"/>
                </a:lnTo>
                <a:lnTo>
                  <a:pt x="3524" y="12694"/>
                </a:lnTo>
                <a:lnTo>
                  <a:pt x="3400" y="12665"/>
                </a:lnTo>
                <a:lnTo>
                  <a:pt x="3287" y="12609"/>
                </a:lnTo>
                <a:lnTo>
                  <a:pt x="3027" y="12496"/>
                </a:lnTo>
                <a:lnTo>
                  <a:pt x="2790" y="12340"/>
                </a:lnTo>
                <a:lnTo>
                  <a:pt x="2530" y="12142"/>
                </a:lnTo>
                <a:lnTo>
                  <a:pt x="2293" y="11987"/>
                </a:lnTo>
                <a:lnTo>
                  <a:pt x="2033" y="11817"/>
                </a:lnTo>
                <a:lnTo>
                  <a:pt x="1773" y="11676"/>
                </a:lnTo>
                <a:lnTo>
                  <a:pt x="1638" y="11662"/>
                </a:lnTo>
                <a:lnTo>
                  <a:pt x="1513" y="11634"/>
                </a:lnTo>
                <a:lnTo>
                  <a:pt x="1378" y="11634"/>
                </a:lnTo>
                <a:lnTo>
                  <a:pt x="1253" y="11634"/>
                </a:lnTo>
                <a:lnTo>
                  <a:pt x="1118" y="11662"/>
                </a:lnTo>
                <a:lnTo>
                  <a:pt x="971" y="11732"/>
                </a:lnTo>
                <a:lnTo>
                  <a:pt x="835" y="11817"/>
                </a:lnTo>
                <a:lnTo>
                  <a:pt x="711" y="11959"/>
                </a:lnTo>
                <a:lnTo>
                  <a:pt x="553" y="12086"/>
                </a:lnTo>
                <a:lnTo>
                  <a:pt x="429" y="12284"/>
                </a:lnTo>
                <a:lnTo>
                  <a:pt x="271" y="12524"/>
                </a:lnTo>
                <a:lnTo>
                  <a:pt x="146" y="12793"/>
                </a:lnTo>
                <a:lnTo>
                  <a:pt x="79" y="12962"/>
                </a:lnTo>
                <a:lnTo>
                  <a:pt x="33" y="13146"/>
                </a:lnTo>
                <a:lnTo>
                  <a:pt x="11" y="13386"/>
                </a:lnTo>
                <a:lnTo>
                  <a:pt x="11" y="13641"/>
                </a:lnTo>
                <a:lnTo>
                  <a:pt x="33" y="13881"/>
                </a:lnTo>
                <a:lnTo>
                  <a:pt x="101" y="14150"/>
                </a:lnTo>
                <a:lnTo>
                  <a:pt x="192" y="14404"/>
                </a:lnTo>
                <a:lnTo>
                  <a:pt x="293" y="14645"/>
                </a:lnTo>
                <a:lnTo>
                  <a:pt x="451" y="14857"/>
                </a:lnTo>
                <a:lnTo>
                  <a:pt x="621" y="15054"/>
                </a:lnTo>
                <a:lnTo>
                  <a:pt x="734" y="15125"/>
                </a:lnTo>
                <a:lnTo>
                  <a:pt x="835" y="15210"/>
                </a:lnTo>
                <a:lnTo>
                  <a:pt x="948" y="15267"/>
                </a:lnTo>
                <a:lnTo>
                  <a:pt x="1084" y="15323"/>
                </a:lnTo>
                <a:lnTo>
                  <a:pt x="1208" y="15351"/>
                </a:lnTo>
                <a:lnTo>
                  <a:pt x="1355" y="15380"/>
                </a:lnTo>
                <a:lnTo>
                  <a:pt x="1513" y="15380"/>
                </a:lnTo>
                <a:lnTo>
                  <a:pt x="1683" y="15380"/>
                </a:lnTo>
                <a:lnTo>
                  <a:pt x="1864" y="15351"/>
                </a:lnTo>
                <a:lnTo>
                  <a:pt x="2033" y="15323"/>
                </a:lnTo>
                <a:lnTo>
                  <a:pt x="2225" y="15238"/>
                </a:lnTo>
                <a:lnTo>
                  <a:pt x="2428" y="15153"/>
                </a:lnTo>
                <a:lnTo>
                  <a:pt x="2745" y="15026"/>
                </a:lnTo>
                <a:lnTo>
                  <a:pt x="3005" y="14913"/>
                </a:lnTo>
                <a:lnTo>
                  <a:pt x="3264" y="14828"/>
                </a:lnTo>
                <a:lnTo>
                  <a:pt x="3513" y="14800"/>
                </a:lnTo>
                <a:lnTo>
                  <a:pt x="3615" y="14828"/>
                </a:lnTo>
                <a:lnTo>
                  <a:pt x="3728" y="14857"/>
                </a:lnTo>
                <a:lnTo>
                  <a:pt x="3807" y="14913"/>
                </a:lnTo>
                <a:lnTo>
                  <a:pt x="3920" y="14998"/>
                </a:lnTo>
                <a:lnTo>
                  <a:pt x="4010" y="15097"/>
                </a:lnTo>
                <a:lnTo>
                  <a:pt x="4089" y="15238"/>
                </a:lnTo>
                <a:lnTo>
                  <a:pt x="4179" y="15408"/>
                </a:lnTo>
                <a:lnTo>
                  <a:pt x="4247" y="15620"/>
                </a:lnTo>
                <a:lnTo>
                  <a:pt x="4326" y="15860"/>
                </a:lnTo>
                <a:lnTo>
                  <a:pt x="4394" y="16129"/>
                </a:lnTo>
                <a:lnTo>
                  <a:pt x="4439" y="16440"/>
                </a:lnTo>
                <a:lnTo>
                  <a:pt x="4507" y="16737"/>
                </a:lnTo>
                <a:lnTo>
                  <a:pt x="4552" y="17090"/>
                </a:lnTo>
                <a:lnTo>
                  <a:pt x="4575" y="17443"/>
                </a:lnTo>
                <a:lnTo>
                  <a:pt x="4586" y="17825"/>
                </a:lnTo>
                <a:lnTo>
                  <a:pt x="4586" y="18193"/>
                </a:lnTo>
                <a:lnTo>
                  <a:pt x="4586" y="18574"/>
                </a:lnTo>
                <a:lnTo>
                  <a:pt x="4586" y="18984"/>
                </a:lnTo>
                <a:lnTo>
                  <a:pt x="4552" y="19366"/>
                </a:lnTo>
                <a:lnTo>
                  <a:pt x="4507" y="19748"/>
                </a:lnTo>
                <a:lnTo>
                  <a:pt x="4462" y="20129"/>
                </a:lnTo>
                <a:lnTo>
                  <a:pt x="4371" y="20483"/>
                </a:lnTo>
                <a:lnTo>
                  <a:pt x="4292" y="20836"/>
                </a:lnTo>
                <a:lnTo>
                  <a:pt x="4202" y="21161"/>
                </a:lnTo>
                <a:lnTo>
                  <a:pt x="4744" y="21161"/>
                </a:lnTo>
                <a:lnTo>
                  <a:pt x="5264" y="21161"/>
                </a:lnTo>
                <a:lnTo>
                  <a:pt x="5784" y="21161"/>
                </a:lnTo>
                <a:lnTo>
                  <a:pt x="6235" y="21161"/>
                </a:lnTo>
                <a:lnTo>
                  <a:pt x="6676" y="21161"/>
                </a:lnTo>
                <a:lnTo>
                  <a:pt x="7060" y="21161"/>
                </a:lnTo>
                <a:lnTo>
                  <a:pt x="7410" y="21161"/>
                </a:lnTo>
                <a:lnTo>
                  <a:pt x="7670" y="21161"/>
                </a:lnTo>
                <a:lnTo>
                  <a:pt x="8020" y="21020"/>
                </a:lnTo>
                <a:lnTo>
                  <a:pt x="8303" y="20893"/>
                </a:lnTo>
                <a:lnTo>
                  <a:pt x="8563" y="20695"/>
                </a:lnTo>
                <a:lnTo>
                  <a:pt x="8800" y="20511"/>
                </a:lnTo>
                <a:lnTo>
                  <a:pt x="8969" y="20285"/>
                </a:lnTo>
                <a:lnTo>
                  <a:pt x="9150" y="20045"/>
                </a:lnTo>
                <a:lnTo>
                  <a:pt x="9252" y="19804"/>
                </a:lnTo>
                <a:lnTo>
                  <a:pt x="9342" y="19550"/>
                </a:lnTo>
                <a:lnTo>
                  <a:pt x="9410" y="19281"/>
                </a:lnTo>
                <a:lnTo>
                  <a:pt x="9433" y="19013"/>
                </a:lnTo>
                <a:lnTo>
                  <a:pt x="9433" y="18744"/>
                </a:lnTo>
                <a:lnTo>
                  <a:pt x="9387" y="18504"/>
                </a:lnTo>
                <a:lnTo>
                  <a:pt x="9320" y="18221"/>
                </a:lnTo>
                <a:lnTo>
                  <a:pt x="9207" y="17981"/>
                </a:lnTo>
                <a:lnTo>
                  <a:pt x="9105" y="17740"/>
                </a:lnTo>
                <a:lnTo>
                  <a:pt x="8924" y="17514"/>
                </a:lnTo>
                <a:lnTo>
                  <a:pt x="8777" y="17274"/>
                </a:lnTo>
                <a:lnTo>
                  <a:pt x="8642" y="17034"/>
                </a:lnTo>
                <a:lnTo>
                  <a:pt x="8563" y="16765"/>
                </a:lnTo>
                <a:lnTo>
                  <a:pt x="8472" y="16468"/>
                </a:lnTo>
                <a:lnTo>
                  <a:pt x="8450" y="16157"/>
                </a:lnTo>
                <a:lnTo>
                  <a:pt x="8450" y="15860"/>
                </a:lnTo>
                <a:lnTo>
                  <a:pt x="8472" y="15563"/>
                </a:lnTo>
                <a:lnTo>
                  <a:pt x="8540" y="15267"/>
                </a:lnTo>
                <a:lnTo>
                  <a:pt x="8642" y="14998"/>
                </a:lnTo>
                <a:lnTo>
                  <a:pt x="8777" y="14729"/>
                </a:lnTo>
                <a:lnTo>
                  <a:pt x="8868" y="14616"/>
                </a:lnTo>
                <a:lnTo>
                  <a:pt x="8969" y="14475"/>
                </a:lnTo>
                <a:lnTo>
                  <a:pt x="9060" y="14376"/>
                </a:lnTo>
                <a:lnTo>
                  <a:pt x="9184" y="14291"/>
                </a:lnTo>
                <a:lnTo>
                  <a:pt x="9297" y="14206"/>
                </a:lnTo>
                <a:lnTo>
                  <a:pt x="9433" y="14121"/>
                </a:lnTo>
                <a:lnTo>
                  <a:pt x="9579" y="14051"/>
                </a:lnTo>
                <a:lnTo>
                  <a:pt x="9726" y="13994"/>
                </a:lnTo>
                <a:lnTo>
                  <a:pt x="9884" y="13938"/>
                </a:lnTo>
                <a:lnTo>
                  <a:pt x="10054" y="13909"/>
                </a:lnTo>
                <a:lnTo>
                  <a:pt x="10257" y="13881"/>
                </a:lnTo>
                <a:lnTo>
                  <a:pt x="10449" y="13881"/>
                </a:lnTo>
                <a:lnTo>
                  <a:pt x="10664" y="13881"/>
                </a:lnTo>
                <a:lnTo>
                  <a:pt x="10856" y="13909"/>
                </a:lnTo>
                <a:lnTo>
                  <a:pt x="11037" y="13966"/>
                </a:lnTo>
                <a:lnTo>
                  <a:pt x="11206" y="14023"/>
                </a:lnTo>
                <a:lnTo>
                  <a:pt x="11353" y="14093"/>
                </a:lnTo>
                <a:lnTo>
                  <a:pt x="11511" y="14178"/>
                </a:lnTo>
                <a:lnTo>
                  <a:pt x="11635" y="14263"/>
                </a:lnTo>
                <a:lnTo>
                  <a:pt x="11748" y="14376"/>
                </a:lnTo>
                <a:lnTo>
                  <a:pt x="11861" y="14475"/>
                </a:lnTo>
                <a:lnTo>
                  <a:pt x="11941" y="14616"/>
                </a:lnTo>
                <a:lnTo>
                  <a:pt x="12031" y="14758"/>
                </a:lnTo>
                <a:lnTo>
                  <a:pt x="12099" y="14885"/>
                </a:lnTo>
                <a:lnTo>
                  <a:pt x="12200" y="15210"/>
                </a:lnTo>
                <a:lnTo>
                  <a:pt x="12268" y="15507"/>
                </a:lnTo>
                <a:lnTo>
                  <a:pt x="12291" y="15832"/>
                </a:lnTo>
                <a:lnTo>
                  <a:pt x="12291" y="16157"/>
                </a:lnTo>
                <a:lnTo>
                  <a:pt x="12246" y="16482"/>
                </a:lnTo>
                <a:lnTo>
                  <a:pt x="12178" y="16807"/>
                </a:lnTo>
                <a:lnTo>
                  <a:pt x="12099" y="17090"/>
                </a:lnTo>
                <a:lnTo>
                  <a:pt x="12008" y="17330"/>
                </a:lnTo>
                <a:lnTo>
                  <a:pt x="11884" y="17542"/>
                </a:lnTo>
                <a:lnTo>
                  <a:pt x="11748" y="17712"/>
                </a:lnTo>
                <a:lnTo>
                  <a:pt x="11613" y="17839"/>
                </a:lnTo>
                <a:lnTo>
                  <a:pt x="11489" y="18037"/>
                </a:lnTo>
                <a:lnTo>
                  <a:pt x="11398" y="18221"/>
                </a:lnTo>
                <a:lnTo>
                  <a:pt x="11319" y="18447"/>
                </a:lnTo>
                <a:lnTo>
                  <a:pt x="11251" y="18659"/>
                </a:lnTo>
                <a:lnTo>
                  <a:pt x="11206" y="18900"/>
                </a:lnTo>
                <a:lnTo>
                  <a:pt x="11184" y="19154"/>
                </a:lnTo>
                <a:lnTo>
                  <a:pt x="11184" y="19423"/>
                </a:lnTo>
                <a:lnTo>
                  <a:pt x="11229" y="19663"/>
                </a:lnTo>
                <a:lnTo>
                  <a:pt x="11297" y="19903"/>
                </a:lnTo>
                <a:lnTo>
                  <a:pt x="11376" y="20158"/>
                </a:lnTo>
                <a:lnTo>
                  <a:pt x="11511" y="20398"/>
                </a:lnTo>
                <a:lnTo>
                  <a:pt x="11681" y="20610"/>
                </a:lnTo>
                <a:lnTo>
                  <a:pt x="11884" y="20808"/>
                </a:lnTo>
                <a:lnTo>
                  <a:pt x="12121" y="20992"/>
                </a:lnTo>
                <a:lnTo>
                  <a:pt x="12404" y="21161"/>
                </a:lnTo>
                <a:lnTo>
                  <a:pt x="12528" y="21190"/>
                </a:lnTo>
                <a:lnTo>
                  <a:pt x="12856" y="21274"/>
                </a:lnTo>
                <a:lnTo>
                  <a:pt x="13330" y="21373"/>
                </a:lnTo>
                <a:lnTo>
                  <a:pt x="13963" y="21486"/>
                </a:lnTo>
                <a:lnTo>
                  <a:pt x="14313" y="21543"/>
                </a:lnTo>
                <a:lnTo>
                  <a:pt x="14652" y="21571"/>
                </a:lnTo>
                <a:lnTo>
                  <a:pt x="15025" y="21600"/>
                </a:lnTo>
                <a:lnTo>
                  <a:pt x="15409" y="21600"/>
                </a:lnTo>
                <a:lnTo>
                  <a:pt x="15782" y="21600"/>
                </a:lnTo>
                <a:lnTo>
                  <a:pt x="16177" y="21571"/>
                </a:lnTo>
                <a:lnTo>
                  <a:pt x="16516" y="21486"/>
                </a:lnTo>
                <a:lnTo>
                  <a:pt x="16889" y="21402"/>
                </a:lnTo>
                <a:lnTo>
                  <a:pt x="16821" y="21190"/>
                </a:lnTo>
                <a:lnTo>
                  <a:pt x="16776" y="20935"/>
                </a:lnTo>
                <a:lnTo>
                  <a:pt x="16742" y="20667"/>
                </a:lnTo>
                <a:lnTo>
                  <a:pt x="16719" y="20370"/>
                </a:lnTo>
                <a:lnTo>
                  <a:pt x="16697" y="19719"/>
                </a:lnTo>
                <a:lnTo>
                  <a:pt x="16697" y="19013"/>
                </a:lnTo>
                <a:lnTo>
                  <a:pt x="16719" y="18306"/>
                </a:lnTo>
                <a:lnTo>
                  <a:pt x="16753" y="17599"/>
                </a:lnTo>
                <a:lnTo>
                  <a:pt x="16821" y="16949"/>
                </a:lnTo>
                <a:lnTo>
                  <a:pt x="16889" y="16383"/>
                </a:lnTo>
                <a:lnTo>
                  <a:pt x="16934" y="16129"/>
                </a:lnTo>
                <a:lnTo>
                  <a:pt x="17002" y="15945"/>
                </a:lnTo>
                <a:lnTo>
                  <a:pt x="17081" y="15790"/>
                </a:lnTo>
                <a:lnTo>
                  <a:pt x="17194" y="15648"/>
                </a:lnTo>
                <a:lnTo>
                  <a:pt x="17318" y="15563"/>
                </a:lnTo>
                <a:lnTo>
                  <a:pt x="17453" y="15507"/>
                </a:lnTo>
                <a:lnTo>
                  <a:pt x="17600" y="15450"/>
                </a:lnTo>
                <a:lnTo>
                  <a:pt x="17758" y="15450"/>
                </a:lnTo>
                <a:lnTo>
                  <a:pt x="17905" y="15479"/>
                </a:lnTo>
                <a:lnTo>
                  <a:pt x="18064" y="15535"/>
                </a:lnTo>
                <a:lnTo>
                  <a:pt x="18233" y="15620"/>
                </a:lnTo>
                <a:lnTo>
                  <a:pt x="18380" y="15733"/>
                </a:lnTo>
                <a:lnTo>
                  <a:pt x="18561" y="15832"/>
                </a:lnTo>
                <a:lnTo>
                  <a:pt x="18707" y="15973"/>
                </a:lnTo>
                <a:lnTo>
                  <a:pt x="18866" y="16129"/>
                </a:lnTo>
                <a:lnTo>
                  <a:pt x="18990" y="16327"/>
                </a:lnTo>
                <a:lnTo>
                  <a:pt x="19125" y="16482"/>
                </a:lnTo>
                <a:lnTo>
                  <a:pt x="19295" y="16624"/>
                </a:lnTo>
                <a:lnTo>
                  <a:pt x="19464" y="16737"/>
                </a:lnTo>
                <a:lnTo>
                  <a:pt x="19668" y="16807"/>
                </a:lnTo>
                <a:lnTo>
                  <a:pt x="19860" y="16836"/>
                </a:lnTo>
                <a:lnTo>
                  <a:pt x="20052" y="16864"/>
                </a:lnTo>
                <a:lnTo>
                  <a:pt x="20266" y="16836"/>
                </a:lnTo>
                <a:lnTo>
                  <a:pt x="20470" y="16793"/>
                </a:lnTo>
                <a:lnTo>
                  <a:pt x="20662" y="16708"/>
                </a:lnTo>
                <a:lnTo>
                  <a:pt x="20854" y="16567"/>
                </a:lnTo>
                <a:lnTo>
                  <a:pt x="21035" y="16412"/>
                </a:lnTo>
                <a:lnTo>
                  <a:pt x="21182" y="16214"/>
                </a:lnTo>
                <a:lnTo>
                  <a:pt x="21340" y="16002"/>
                </a:lnTo>
                <a:lnTo>
                  <a:pt x="21441" y="15733"/>
                </a:lnTo>
                <a:lnTo>
                  <a:pt x="21532" y="15436"/>
                </a:lnTo>
                <a:lnTo>
                  <a:pt x="21600" y="15083"/>
                </a:lnTo>
                <a:lnTo>
                  <a:pt x="21600" y="14885"/>
                </a:lnTo>
                <a:lnTo>
                  <a:pt x="21600" y="14729"/>
                </a:lnTo>
                <a:lnTo>
                  <a:pt x="21600" y="14531"/>
                </a:lnTo>
                <a:lnTo>
                  <a:pt x="21577" y="14376"/>
                </a:lnTo>
                <a:lnTo>
                  <a:pt x="21532" y="14206"/>
                </a:lnTo>
                <a:lnTo>
                  <a:pt x="21487" y="14051"/>
                </a:lnTo>
                <a:lnTo>
                  <a:pt x="21419" y="13909"/>
                </a:lnTo>
                <a:lnTo>
                  <a:pt x="21351" y="13768"/>
                </a:lnTo>
                <a:lnTo>
                  <a:pt x="21204" y="13500"/>
                </a:lnTo>
                <a:lnTo>
                  <a:pt x="21035" y="13287"/>
                </a:lnTo>
                <a:lnTo>
                  <a:pt x="20809" y="13090"/>
                </a:lnTo>
                <a:lnTo>
                  <a:pt x="20594" y="12962"/>
                </a:lnTo>
                <a:lnTo>
                  <a:pt x="20357" y="12821"/>
                </a:lnTo>
                <a:lnTo>
                  <a:pt x="20120" y="12764"/>
                </a:lnTo>
                <a:lnTo>
                  <a:pt x="19882" y="12708"/>
                </a:lnTo>
                <a:lnTo>
                  <a:pt x="19645" y="12736"/>
                </a:lnTo>
                <a:lnTo>
                  <a:pt x="19430" y="12793"/>
                </a:lnTo>
                <a:lnTo>
                  <a:pt x="19227" y="12906"/>
                </a:lnTo>
                <a:lnTo>
                  <a:pt x="19148" y="12962"/>
                </a:lnTo>
                <a:lnTo>
                  <a:pt x="19058" y="13047"/>
                </a:lnTo>
                <a:lnTo>
                  <a:pt x="18990" y="13146"/>
                </a:lnTo>
                <a:lnTo>
                  <a:pt x="18911" y="13259"/>
                </a:lnTo>
                <a:lnTo>
                  <a:pt x="18775" y="13471"/>
                </a:lnTo>
                <a:lnTo>
                  <a:pt x="18628" y="13641"/>
                </a:lnTo>
                <a:lnTo>
                  <a:pt x="18470" y="13740"/>
                </a:lnTo>
                <a:lnTo>
                  <a:pt x="18301" y="13825"/>
                </a:lnTo>
                <a:lnTo>
                  <a:pt x="18143" y="13853"/>
                </a:lnTo>
                <a:lnTo>
                  <a:pt x="17973" y="13881"/>
                </a:lnTo>
                <a:lnTo>
                  <a:pt x="17804" y="13853"/>
                </a:lnTo>
                <a:lnTo>
                  <a:pt x="17646" y="13796"/>
                </a:lnTo>
                <a:lnTo>
                  <a:pt x="17499" y="13726"/>
                </a:lnTo>
                <a:lnTo>
                  <a:pt x="17341" y="13641"/>
                </a:lnTo>
                <a:lnTo>
                  <a:pt x="17216" y="13528"/>
                </a:lnTo>
                <a:lnTo>
                  <a:pt x="17103" y="13386"/>
                </a:lnTo>
                <a:lnTo>
                  <a:pt x="17024" y="13259"/>
                </a:lnTo>
                <a:lnTo>
                  <a:pt x="16934" y="13118"/>
                </a:lnTo>
                <a:lnTo>
                  <a:pt x="16889" y="12991"/>
                </a:lnTo>
                <a:lnTo>
                  <a:pt x="16889" y="12849"/>
                </a:lnTo>
                <a:lnTo>
                  <a:pt x="16889" y="12383"/>
                </a:lnTo>
                <a:lnTo>
                  <a:pt x="16889" y="11662"/>
                </a:lnTo>
                <a:lnTo>
                  <a:pt x="16889" y="10701"/>
                </a:lnTo>
                <a:lnTo>
                  <a:pt x="16889" y="9640"/>
                </a:lnTo>
                <a:lnTo>
                  <a:pt x="16889" y="8566"/>
                </a:lnTo>
                <a:lnTo>
                  <a:pt x="16889" y="7478"/>
                </a:lnTo>
                <a:lnTo>
                  <a:pt x="16889" y="6502"/>
                </a:lnTo>
                <a:lnTo>
                  <a:pt x="16889" y="5739"/>
                </a:lnTo>
                <a:lnTo>
                  <a:pt x="16674" y="5894"/>
                </a:lnTo>
                <a:lnTo>
                  <a:pt x="16414" y="6036"/>
                </a:lnTo>
                <a:lnTo>
                  <a:pt x="16154" y="6177"/>
                </a:lnTo>
                <a:lnTo>
                  <a:pt x="15849" y="6248"/>
                </a:lnTo>
                <a:lnTo>
                  <a:pt x="15544" y="6304"/>
                </a:lnTo>
                <a:lnTo>
                  <a:pt x="15217" y="6332"/>
                </a:lnTo>
                <a:lnTo>
                  <a:pt x="14866" y="6361"/>
                </a:lnTo>
                <a:lnTo>
                  <a:pt x="14550" y="6361"/>
                </a:lnTo>
                <a:lnTo>
                  <a:pt x="14200" y="6332"/>
                </a:lnTo>
                <a:lnTo>
                  <a:pt x="13850" y="6276"/>
                </a:lnTo>
                <a:lnTo>
                  <a:pt x="13522" y="6219"/>
                </a:lnTo>
                <a:lnTo>
                  <a:pt x="13206" y="6149"/>
                </a:lnTo>
                <a:lnTo>
                  <a:pt x="12901" y="6064"/>
                </a:lnTo>
                <a:lnTo>
                  <a:pt x="12618" y="5951"/>
                </a:lnTo>
                <a:lnTo>
                  <a:pt x="12358" y="5838"/>
                </a:lnTo>
                <a:lnTo>
                  <a:pt x="12121" y="5739"/>
                </a:lnTo>
                <a:lnTo>
                  <a:pt x="11941" y="5626"/>
                </a:lnTo>
                <a:lnTo>
                  <a:pt x="11794" y="5513"/>
                </a:lnTo>
                <a:lnTo>
                  <a:pt x="11658" y="5414"/>
                </a:lnTo>
                <a:lnTo>
                  <a:pt x="11556" y="5301"/>
                </a:lnTo>
                <a:lnTo>
                  <a:pt x="11466" y="5187"/>
                </a:lnTo>
                <a:lnTo>
                  <a:pt x="11398" y="5089"/>
                </a:lnTo>
                <a:lnTo>
                  <a:pt x="11376" y="4947"/>
                </a:lnTo>
                <a:lnTo>
                  <a:pt x="11353" y="4834"/>
                </a:lnTo>
                <a:lnTo>
                  <a:pt x="11353" y="4707"/>
                </a:lnTo>
                <a:lnTo>
                  <a:pt x="11376" y="4565"/>
                </a:lnTo>
                <a:lnTo>
                  <a:pt x="11443" y="4410"/>
                </a:lnTo>
                <a:lnTo>
                  <a:pt x="11511" y="4240"/>
                </a:lnTo>
                <a:lnTo>
                  <a:pt x="11703" y="3887"/>
                </a:lnTo>
                <a:lnTo>
                  <a:pt x="11986" y="3505"/>
                </a:lnTo>
                <a:lnTo>
                  <a:pt x="12144" y="3265"/>
                </a:lnTo>
                <a:lnTo>
                  <a:pt x="12246" y="3025"/>
                </a:lnTo>
                <a:lnTo>
                  <a:pt x="12336" y="2756"/>
                </a:lnTo>
                <a:lnTo>
                  <a:pt x="12404" y="2445"/>
                </a:lnTo>
                <a:lnTo>
                  <a:pt x="12438" y="2176"/>
                </a:lnTo>
                <a:lnTo>
                  <a:pt x="12438" y="1880"/>
                </a:lnTo>
                <a:lnTo>
                  <a:pt x="12404" y="1583"/>
                </a:lnTo>
                <a:lnTo>
                  <a:pt x="12336" y="1314"/>
                </a:lnTo>
                <a:lnTo>
                  <a:pt x="12246" y="1046"/>
                </a:lnTo>
                <a:lnTo>
                  <a:pt x="12099" y="791"/>
                </a:lnTo>
                <a:lnTo>
                  <a:pt x="12008" y="692"/>
                </a:lnTo>
                <a:lnTo>
                  <a:pt x="11918" y="579"/>
                </a:lnTo>
                <a:lnTo>
                  <a:pt x="11816" y="466"/>
                </a:lnTo>
                <a:lnTo>
                  <a:pt x="11703" y="381"/>
                </a:lnTo>
                <a:lnTo>
                  <a:pt x="11579" y="310"/>
                </a:lnTo>
                <a:lnTo>
                  <a:pt x="11443" y="226"/>
                </a:lnTo>
                <a:lnTo>
                  <a:pt x="11297" y="169"/>
                </a:lnTo>
                <a:lnTo>
                  <a:pt x="11138" y="113"/>
                </a:lnTo>
                <a:lnTo>
                  <a:pt x="10969" y="56"/>
                </a:lnTo>
                <a:lnTo>
                  <a:pt x="10800" y="28"/>
                </a:lnTo>
                <a:lnTo>
                  <a:pt x="10619" y="28"/>
                </a:lnTo>
                <a:lnTo>
                  <a:pt x="10404" y="28"/>
                </a:lnTo>
                <a:lnTo>
                  <a:pt x="10257" y="28"/>
                </a:lnTo>
                <a:lnTo>
                  <a:pt x="10076" y="56"/>
                </a:lnTo>
                <a:lnTo>
                  <a:pt x="9952" y="84"/>
                </a:lnTo>
                <a:lnTo>
                  <a:pt x="9794" y="141"/>
                </a:lnTo>
                <a:lnTo>
                  <a:pt x="9692" y="226"/>
                </a:lnTo>
                <a:lnTo>
                  <a:pt x="9557" y="282"/>
                </a:lnTo>
                <a:lnTo>
                  <a:pt x="9455" y="381"/>
                </a:lnTo>
                <a:lnTo>
                  <a:pt x="9365" y="466"/>
                </a:lnTo>
                <a:lnTo>
                  <a:pt x="9274" y="579"/>
                </a:lnTo>
                <a:lnTo>
                  <a:pt x="9184" y="692"/>
                </a:lnTo>
                <a:lnTo>
                  <a:pt x="9128" y="791"/>
                </a:lnTo>
                <a:lnTo>
                  <a:pt x="9060" y="932"/>
                </a:lnTo>
                <a:lnTo>
                  <a:pt x="8969" y="1201"/>
                </a:lnTo>
                <a:lnTo>
                  <a:pt x="8913" y="1498"/>
                </a:lnTo>
                <a:lnTo>
                  <a:pt x="8890" y="1795"/>
                </a:lnTo>
                <a:lnTo>
                  <a:pt x="8890" y="2120"/>
                </a:lnTo>
                <a:lnTo>
                  <a:pt x="8913" y="2445"/>
                </a:lnTo>
                <a:lnTo>
                  <a:pt x="8969" y="2756"/>
                </a:lnTo>
                <a:lnTo>
                  <a:pt x="9060" y="3081"/>
                </a:lnTo>
                <a:lnTo>
                  <a:pt x="9173" y="3378"/>
                </a:lnTo>
                <a:lnTo>
                  <a:pt x="9297" y="3647"/>
                </a:lnTo>
                <a:lnTo>
                  <a:pt x="9466" y="3887"/>
                </a:lnTo>
                <a:lnTo>
                  <a:pt x="9579" y="4085"/>
                </a:lnTo>
                <a:lnTo>
                  <a:pt x="9670" y="4269"/>
                </a:lnTo>
                <a:lnTo>
                  <a:pt x="9726" y="4467"/>
                </a:lnTo>
                <a:lnTo>
                  <a:pt x="9771" y="4650"/>
                </a:lnTo>
                <a:lnTo>
                  <a:pt x="9771" y="4834"/>
                </a:lnTo>
                <a:lnTo>
                  <a:pt x="9749" y="5032"/>
                </a:lnTo>
                <a:lnTo>
                  <a:pt x="9715" y="5216"/>
                </a:lnTo>
                <a:lnTo>
                  <a:pt x="9625" y="5385"/>
                </a:lnTo>
                <a:lnTo>
                  <a:pt x="9534" y="5513"/>
                </a:lnTo>
                <a:lnTo>
                  <a:pt x="9410" y="5626"/>
                </a:lnTo>
                <a:lnTo>
                  <a:pt x="9229" y="5710"/>
                </a:lnTo>
                <a:lnTo>
                  <a:pt x="9060" y="5767"/>
                </a:lnTo>
                <a:lnTo>
                  <a:pt x="8845" y="5767"/>
                </a:lnTo>
                <a:lnTo>
                  <a:pt x="8585" y="5739"/>
                </a:lnTo>
                <a:lnTo>
                  <a:pt x="8325" y="5654"/>
                </a:lnTo>
                <a:lnTo>
                  <a:pt x="8020" y="5513"/>
                </a:lnTo>
                <a:lnTo>
                  <a:pt x="7840" y="5442"/>
                </a:lnTo>
                <a:lnTo>
                  <a:pt x="7648" y="5385"/>
                </a:lnTo>
                <a:lnTo>
                  <a:pt x="7433" y="5329"/>
                </a:lnTo>
                <a:lnTo>
                  <a:pt x="7241" y="5301"/>
                </a:lnTo>
                <a:lnTo>
                  <a:pt x="6755" y="5301"/>
                </a:lnTo>
                <a:lnTo>
                  <a:pt x="6281" y="5329"/>
                </a:lnTo>
                <a:lnTo>
                  <a:pt x="5784" y="5385"/>
                </a:lnTo>
                <a:lnTo>
                  <a:pt x="5264" y="5498"/>
                </a:lnTo>
                <a:lnTo>
                  <a:pt x="4744" y="5597"/>
                </a:lnTo>
                <a:lnTo>
                  <a:pt x="4247" y="5739"/>
                </a:lnTo>
                <a:lnTo>
                  <a:pt x="4202" y="5894"/>
                </a:lnTo>
                <a:lnTo>
                  <a:pt x="4202" y="6191"/>
                </a:lnTo>
                <a:lnTo>
                  <a:pt x="4202" y="6545"/>
                </a:lnTo>
                <a:lnTo>
                  <a:pt x="4225" y="6954"/>
                </a:lnTo>
                <a:lnTo>
                  <a:pt x="4315" y="7930"/>
                </a:lnTo>
                <a:lnTo>
                  <a:pt x="4394" y="9018"/>
                </a:lnTo>
                <a:lnTo>
                  <a:pt x="4439" y="9570"/>
                </a:lnTo>
                <a:lnTo>
                  <a:pt x="4462" y="10107"/>
                </a:lnTo>
                <a:lnTo>
                  <a:pt x="4484" y="10630"/>
                </a:lnTo>
                <a:lnTo>
                  <a:pt x="4507" y="11082"/>
                </a:lnTo>
                <a:lnTo>
                  <a:pt x="4484" y="11520"/>
                </a:lnTo>
                <a:lnTo>
                  <a:pt x="4439" y="11874"/>
                </a:lnTo>
                <a:lnTo>
                  <a:pt x="4394" y="12029"/>
                </a:lnTo>
                <a:lnTo>
                  <a:pt x="4349" y="12171"/>
                </a:lnTo>
                <a:lnTo>
                  <a:pt x="4315" y="12284"/>
                </a:lnTo>
                <a:lnTo>
                  <a:pt x="4247" y="12354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tint val="45490"/>
                  <a:invGamma/>
                </a:schemeClr>
              </a:gs>
              <a:gs pos="100000">
                <a:schemeClr val="accent2"/>
              </a:gs>
            </a:gsLst>
            <a:lin ang="5400000" scaled="1"/>
          </a:gradFill>
          <a:ln w="57150">
            <a:solidFill>
              <a:srgbClr val="FFFFFF"/>
            </a:solidFill>
            <a:miter lim="800000"/>
            <a:headEnd/>
            <a:tailEnd/>
          </a:ln>
          <a:effectLst>
            <a:outerShdw dist="135003" dir="2471156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endParaRPr lang="fa-IR"/>
          </a:p>
        </p:txBody>
      </p:sp>
      <p:sp>
        <p:nvSpPr>
          <p:cNvPr id="15" name="Puzzle4"/>
          <p:cNvSpPr>
            <a:spLocks noEditPoints="1" noChangeArrowheads="1"/>
          </p:cNvSpPr>
          <p:nvPr/>
        </p:nvSpPr>
        <p:spPr bwMode="gray">
          <a:xfrm>
            <a:off x="2936093" y="3192353"/>
            <a:ext cx="1671775" cy="2708385"/>
          </a:xfrm>
          <a:custGeom>
            <a:avLst/>
            <a:gdLst>
              <a:gd name="T0" fmla="*/ 8307 w 21600"/>
              <a:gd name="T1" fmla="*/ 11593 h 21600"/>
              <a:gd name="T2" fmla="*/ 453 w 21600"/>
              <a:gd name="T3" fmla="*/ 16938 h 21600"/>
              <a:gd name="T4" fmla="*/ 11500 w 21600"/>
              <a:gd name="T5" fmla="*/ 21600 h 21600"/>
              <a:gd name="T6" fmla="*/ 20920 w 21600"/>
              <a:gd name="T7" fmla="*/ 16751 h 21600"/>
              <a:gd name="T8" fmla="*/ 13972 w 21600"/>
              <a:gd name="T9" fmla="*/ 10888 h 21600"/>
              <a:gd name="T10" fmla="*/ 21033 w 21600"/>
              <a:gd name="T11" fmla="*/ 4716 h 21600"/>
              <a:gd name="T12" fmla="*/ 11102 w 21600"/>
              <a:gd name="T13" fmla="*/ 11 h 21600"/>
              <a:gd name="T14" fmla="*/ 453 w 21600"/>
              <a:gd name="T15" fmla="*/ 4716 h 21600"/>
              <a:gd name="T16" fmla="*/ 2076 w 21600"/>
              <a:gd name="T17" fmla="*/ 5664 h 21600"/>
              <a:gd name="T18" fmla="*/ 20203 w 21600"/>
              <a:gd name="T19" fmla="*/ 1598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3813" y="10590"/>
                </a:moveTo>
                <a:lnTo>
                  <a:pt x="3927" y="10513"/>
                </a:lnTo>
                <a:lnTo>
                  <a:pt x="4078" y="10425"/>
                </a:lnTo>
                <a:lnTo>
                  <a:pt x="4210" y="10359"/>
                </a:lnTo>
                <a:lnTo>
                  <a:pt x="4361" y="10315"/>
                </a:lnTo>
                <a:lnTo>
                  <a:pt x="4682" y="10237"/>
                </a:lnTo>
                <a:lnTo>
                  <a:pt x="5041" y="10193"/>
                </a:lnTo>
                <a:lnTo>
                  <a:pt x="5456" y="10171"/>
                </a:lnTo>
                <a:lnTo>
                  <a:pt x="5853" y="10193"/>
                </a:lnTo>
                <a:lnTo>
                  <a:pt x="6249" y="10260"/>
                </a:lnTo>
                <a:lnTo>
                  <a:pt x="6646" y="10337"/>
                </a:lnTo>
                <a:lnTo>
                  <a:pt x="7004" y="10469"/>
                </a:lnTo>
                <a:lnTo>
                  <a:pt x="7363" y="10612"/>
                </a:lnTo>
                <a:lnTo>
                  <a:pt x="7665" y="10788"/>
                </a:lnTo>
                <a:lnTo>
                  <a:pt x="7911" y="10998"/>
                </a:lnTo>
                <a:lnTo>
                  <a:pt x="8024" y="11097"/>
                </a:lnTo>
                <a:lnTo>
                  <a:pt x="8137" y="11207"/>
                </a:lnTo>
                <a:lnTo>
                  <a:pt x="8194" y="11340"/>
                </a:lnTo>
                <a:lnTo>
                  <a:pt x="8269" y="11461"/>
                </a:lnTo>
                <a:lnTo>
                  <a:pt x="8307" y="11593"/>
                </a:lnTo>
                <a:lnTo>
                  <a:pt x="8307" y="11714"/>
                </a:lnTo>
                <a:lnTo>
                  <a:pt x="8307" y="11868"/>
                </a:lnTo>
                <a:lnTo>
                  <a:pt x="8307" y="12012"/>
                </a:lnTo>
                <a:lnTo>
                  <a:pt x="8194" y="12265"/>
                </a:lnTo>
                <a:lnTo>
                  <a:pt x="8062" y="12519"/>
                </a:lnTo>
                <a:lnTo>
                  <a:pt x="7873" y="12706"/>
                </a:lnTo>
                <a:lnTo>
                  <a:pt x="7627" y="12904"/>
                </a:lnTo>
                <a:lnTo>
                  <a:pt x="7363" y="13048"/>
                </a:lnTo>
                <a:lnTo>
                  <a:pt x="7080" y="13180"/>
                </a:lnTo>
                <a:lnTo>
                  <a:pt x="6759" y="13257"/>
                </a:lnTo>
                <a:lnTo>
                  <a:pt x="6419" y="13345"/>
                </a:lnTo>
                <a:lnTo>
                  <a:pt x="6098" y="13389"/>
                </a:lnTo>
                <a:lnTo>
                  <a:pt x="5739" y="13389"/>
                </a:lnTo>
                <a:lnTo>
                  <a:pt x="5418" y="13389"/>
                </a:lnTo>
                <a:lnTo>
                  <a:pt x="5079" y="13345"/>
                </a:lnTo>
                <a:lnTo>
                  <a:pt x="4758" y="13301"/>
                </a:lnTo>
                <a:lnTo>
                  <a:pt x="4474" y="13213"/>
                </a:lnTo>
                <a:lnTo>
                  <a:pt x="4172" y="13114"/>
                </a:lnTo>
                <a:lnTo>
                  <a:pt x="3965" y="12982"/>
                </a:lnTo>
                <a:lnTo>
                  <a:pt x="3738" y="12838"/>
                </a:lnTo>
                <a:lnTo>
                  <a:pt x="3493" y="12706"/>
                </a:lnTo>
                <a:lnTo>
                  <a:pt x="3228" y="12607"/>
                </a:lnTo>
                <a:lnTo>
                  <a:pt x="2945" y="12519"/>
                </a:lnTo>
                <a:lnTo>
                  <a:pt x="2700" y="12431"/>
                </a:lnTo>
                <a:lnTo>
                  <a:pt x="2397" y="12375"/>
                </a:lnTo>
                <a:lnTo>
                  <a:pt x="2152" y="12331"/>
                </a:lnTo>
                <a:lnTo>
                  <a:pt x="1888" y="12309"/>
                </a:lnTo>
                <a:lnTo>
                  <a:pt x="1642" y="12309"/>
                </a:lnTo>
                <a:lnTo>
                  <a:pt x="1397" y="12331"/>
                </a:lnTo>
                <a:lnTo>
                  <a:pt x="1170" y="12397"/>
                </a:lnTo>
                <a:lnTo>
                  <a:pt x="962" y="12453"/>
                </a:lnTo>
                <a:lnTo>
                  <a:pt x="774" y="12563"/>
                </a:lnTo>
                <a:lnTo>
                  <a:pt x="623" y="12684"/>
                </a:lnTo>
                <a:lnTo>
                  <a:pt x="528" y="12838"/>
                </a:lnTo>
                <a:lnTo>
                  <a:pt x="453" y="13026"/>
                </a:lnTo>
                <a:lnTo>
                  <a:pt x="339" y="13477"/>
                </a:lnTo>
                <a:lnTo>
                  <a:pt x="226" y="13984"/>
                </a:lnTo>
                <a:lnTo>
                  <a:pt x="151" y="14535"/>
                </a:lnTo>
                <a:lnTo>
                  <a:pt x="113" y="15075"/>
                </a:lnTo>
                <a:lnTo>
                  <a:pt x="113" y="15626"/>
                </a:lnTo>
                <a:lnTo>
                  <a:pt x="151" y="16133"/>
                </a:lnTo>
                <a:lnTo>
                  <a:pt x="188" y="16376"/>
                </a:lnTo>
                <a:lnTo>
                  <a:pt x="264" y="16585"/>
                </a:lnTo>
                <a:lnTo>
                  <a:pt x="339" y="16773"/>
                </a:lnTo>
                <a:lnTo>
                  <a:pt x="453" y="16938"/>
                </a:lnTo>
                <a:lnTo>
                  <a:pt x="1095" y="16883"/>
                </a:lnTo>
                <a:lnTo>
                  <a:pt x="1963" y="16795"/>
                </a:lnTo>
                <a:lnTo>
                  <a:pt x="2945" y="16751"/>
                </a:lnTo>
                <a:lnTo>
                  <a:pt x="3965" y="16706"/>
                </a:lnTo>
                <a:lnTo>
                  <a:pt x="5022" y="16684"/>
                </a:lnTo>
                <a:lnTo>
                  <a:pt x="5947" y="16684"/>
                </a:lnTo>
                <a:lnTo>
                  <a:pt x="6759" y="16706"/>
                </a:lnTo>
                <a:lnTo>
                  <a:pt x="7363" y="16751"/>
                </a:lnTo>
                <a:lnTo>
                  <a:pt x="7948" y="16839"/>
                </a:lnTo>
                <a:lnTo>
                  <a:pt x="8458" y="16916"/>
                </a:lnTo>
                <a:lnTo>
                  <a:pt x="8893" y="17026"/>
                </a:lnTo>
                <a:lnTo>
                  <a:pt x="9289" y="17158"/>
                </a:lnTo>
                <a:lnTo>
                  <a:pt x="9572" y="17280"/>
                </a:lnTo>
                <a:lnTo>
                  <a:pt x="9799" y="17412"/>
                </a:lnTo>
                <a:lnTo>
                  <a:pt x="9969" y="17555"/>
                </a:lnTo>
                <a:lnTo>
                  <a:pt x="10120" y="17687"/>
                </a:lnTo>
                <a:lnTo>
                  <a:pt x="10158" y="17831"/>
                </a:lnTo>
                <a:lnTo>
                  <a:pt x="10195" y="17974"/>
                </a:lnTo>
                <a:lnTo>
                  <a:pt x="10158" y="18128"/>
                </a:lnTo>
                <a:lnTo>
                  <a:pt x="10082" y="18271"/>
                </a:lnTo>
                <a:lnTo>
                  <a:pt x="9969" y="18426"/>
                </a:lnTo>
                <a:lnTo>
                  <a:pt x="9837" y="18569"/>
                </a:lnTo>
                <a:lnTo>
                  <a:pt x="9648" y="18701"/>
                </a:lnTo>
                <a:lnTo>
                  <a:pt x="9440" y="18822"/>
                </a:lnTo>
                <a:lnTo>
                  <a:pt x="9213" y="18999"/>
                </a:lnTo>
                <a:lnTo>
                  <a:pt x="9044" y="19186"/>
                </a:lnTo>
                <a:lnTo>
                  <a:pt x="8893" y="19395"/>
                </a:lnTo>
                <a:lnTo>
                  <a:pt x="8817" y="19627"/>
                </a:lnTo>
                <a:lnTo>
                  <a:pt x="8779" y="19858"/>
                </a:lnTo>
                <a:lnTo>
                  <a:pt x="8779" y="20112"/>
                </a:lnTo>
                <a:lnTo>
                  <a:pt x="8855" y="20354"/>
                </a:lnTo>
                <a:lnTo>
                  <a:pt x="8968" y="20586"/>
                </a:lnTo>
                <a:lnTo>
                  <a:pt x="9138" y="20817"/>
                </a:lnTo>
                <a:lnTo>
                  <a:pt x="9365" y="21026"/>
                </a:lnTo>
                <a:lnTo>
                  <a:pt x="9610" y="21192"/>
                </a:lnTo>
                <a:lnTo>
                  <a:pt x="9950" y="21368"/>
                </a:lnTo>
                <a:lnTo>
                  <a:pt x="10120" y="21445"/>
                </a:lnTo>
                <a:lnTo>
                  <a:pt x="10346" y="21511"/>
                </a:lnTo>
                <a:lnTo>
                  <a:pt x="10516" y="21555"/>
                </a:lnTo>
                <a:lnTo>
                  <a:pt x="10743" y="21600"/>
                </a:lnTo>
                <a:lnTo>
                  <a:pt x="10988" y="21644"/>
                </a:lnTo>
                <a:lnTo>
                  <a:pt x="11215" y="21666"/>
                </a:lnTo>
                <a:lnTo>
                  <a:pt x="11498" y="21666"/>
                </a:lnTo>
                <a:lnTo>
                  <a:pt x="11762" y="21666"/>
                </a:lnTo>
                <a:lnTo>
                  <a:pt x="12253" y="21644"/>
                </a:lnTo>
                <a:lnTo>
                  <a:pt x="12763" y="21577"/>
                </a:lnTo>
                <a:lnTo>
                  <a:pt x="13197" y="21467"/>
                </a:lnTo>
                <a:lnTo>
                  <a:pt x="13556" y="21346"/>
                </a:lnTo>
                <a:lnTo>
                  <a:pt x="13896" y="21192"/>
                </a:lnTo>
                <a:lnTo>
                  <a:pt x="14179" y="21026"/>
                </a:lnTo>
                <a:lnTo>
                  <a:pt x="14444" y="20839"/>
                </a:lnTo>
                <a:lnTo>
                  <a:pt x="14576" y="20641"/>
                </a:lnTo>
                <a:lnTo>
                  <a:pt x="14727" y="20431"/>
                </a:lnTo>
                <a:lnTo>
                  <a:pt x="14765" y="20200"/>
                </a:lnTo>
                <a:lnTo>
                  <a:pt x="14802" y="19991"/>
                </a:lnTo>
                <a:lnTo>
                  <a:pt x="14727" y="19759"/>
                </a:lnTo>
                <a:lnTo>
                  <a:pt x="14613" y="19550"/>
                </a:lnTo>
                <a:lnTo>
                  <a:pt x="14444" y="19307"/>
                </a:lnTo>
                <a:lnTo>
                  <a:pt x="14217" y="19098"/>
                </a:lnTo>
                <a:lnTo>
                  <a:pt x="13934" y="18911"/>
                </a:lnTo>
                <a:lnTo>
                  <a:pt x="13669" y="18745"/>
                </a:lnTo>
                <a:lnTo>
                  <a:pt x="13462" y="18547"/>
                </a:lnTo>
                <a:lnTo>
                  <a:pt x="13311" y="18337"/>
                </a:lnTo>
                <a:lnTo>
                  <a:pt x="13197" y="18150"/>
                </a:lnTo>
                <a:lnTo>
                  <a:pt x="13122" y="17941"/>
                </a:lnTo>
                <a:lnTo>
                  <a:pt x="13122" y="17720"/>
                </a:lnTo>
                <a:lnTo>
                  <a:pt x="13122" y="17533"/>
                </a:lnTo>
                <a:lnTo>
                  <a:pt x="13197" y="17346"/>
                </a:lnTo>
                <a:lnTo>
                  <a:pt x="13273" y="17158"/>
                </a:lnTo>
                <a:lnTo>
                  <a:pt x="13386" y="16982"/>
                </a:lnTo>
                <a:lnTo>
                  <a:pt x="13537" y="16839"/>
                </a:lnTo>
                <a:lnTo>
                  <a:pt x="13707" y="16706"/>
                </a:lnTo>
                <a:lnTo>
                  <a:pt x="13896" y="16607"/>
                </a:lnTo>
                <a:lnTo>
                  <a:pt x="14104" y="16519"/>
                </a:lnTo>
                <a:lnTo>
                  <a:pt x="14330" y="16453"/>
                </a:lnTo>
                <a:lnTo>
                  <a:pt x="14538" y="16431"/>
                </a:lnTo>
                <a:lnTo>
                  <a:pt x="14897" y="16453"/>
                </a:lnTo>
                <a:lnTo>
                  <a:pt x="15406" y="16497"/>
                </a:lnTo>
                <a:lnTo>
                  <a:pt x="16105" y="16541"/>
                </a:lnTo>
                <a:lnTo>
                  <a:pt x="16898" y="16607"/>
                </a:lnTo>
                <a:lnTo>
                  <a:pt x="17804" y="16651"/>
                </a:lnTo>
                <a:lnTo>
                  <a:pt x="18786" y="16684"/>
                </a:lnTo>
                <a:lnTo>
                  <a:pt x="19844" y="16728"/>
                </a:lnTo>
                <a:lnTo>
                  <a:pt x="20920" y="16751"/>
                </a:lnTo>
                <a:lnTo>
                  <a:pt x="21109" y="16497"/>
                </a:lnTo>
                <a:lnTo>
                  <a:pt x="21241" y="16222"/>
                </a:lnTo>
                <a:lnTo>
                  <a:pt x="21392" y="15946"/>
                </a:lnTo>
                <a:lnTo>
                  <a:pt x="21467" y="15648"/>
                </a:lnTo>
                <a:lnTo>
                  <a:pt x="21543" y="15351"/>
                </a:lnTo>
                <a:lnTo>
                  <a:pt x="21618" y="15042"/>
                </a:lnTo>
                <a:lnTo>
                  <a:pt x="21618" y="14745"/>
                </a:lnTo>
                <a:lnTo>
                  <a:pt x="21618" y="14447"/>
                </a:lnTo>
                <a:lnTo>
                  <a:pt x="21618" y="14150"/>
                </a:lnTo>
                <a:lnTo>
                  <a:pt x="21581" y="13852"/>
                </a:lnTo>
                <a:lnTo>
                  <a:pt x="21505" y="13577"/>
                </a:lnTo>
                <a:lnTo>
                  <a:pt x="21430" y="13301"/>
                </a:lnTo>
                <a:lnTo>
                  <a:pt x="21354" y="13048"/>
                </a:lnTo>
                <a:lnTo>
                  <a:pt x="21241" y="12816"/>
                </a:lnTo>
                <a:lnTo>
                  <a:pt x="21146" y="12607"/>
                </a:lnTo>
                <a:lnTo>
                  <a:pt x="21033" y="12431"/>
                </a:lnTo>
                <a:lnTo>
                  <a:pt x="20920" y="12265"/>
                </a:lnTo>
                <a:lnTo>
                  <a:pt x="20769" y="12144"/>
                </a:lnTo>
                <a:lnTo>
                  <a:pt x="20637" y="12034"/>
                </a:lnTo>
                <a:lnTo>
                  <a:pt x="20486" y="11946"/>
                </a:lnTo>
                <a:lnTo>
                  <a:pt x="20297" y="11891"/>
                </a:lnTo>
                <a:lnTo>
                  <a:pt x="20165" y="11846"/>
                </a:lnTo>
                <a:lnTo>
                  <a:pt x="19976" y="11824"/>
                </a:lnTo>
                <a:lnTo>
                  <a:pt x="19806" y="11802"/>
                </a:lnTo>
                <a:lnTo>
                  <a:pt x="19390" y="11824"/>
                </a:lnTo>
                <a:lnTo>
                  <a:pt x="18956" y="11891"/>
                </a:lnTo>
                <a:lnTo>
                  <a:pt x="18503" y="11968"/>
                </a:lnTo>
                <a:lnTo>
                  <a:pt x="17993" y="12078"/>
                </a:lnTo>
                <a:lnTo>
                  <a:pt x="17653" y="12144"/>
                </a:lnTo>
                <a:lnTo>
                  <a:pt x="17332" y="12199"/>
                </a:lnTo>
                <a:lnTo>
                  <a:pt x="17049" y="12221"/>
                </a:lnTo>
                <a:lnTo>
                  <a:pt x="16747" y="12243"/>
                </a:lnTo>
                <a:lnTo>
                  <a:pt x="16464" y="12243"/>
                </a:lnTo>
                <a:lnTo>
                  <a:pt x="16218" y="12243"/>
                </a:lnTo>
                <a:lnTo>
                  <a:pt x="15992" y="12221"/>
                </a:lnTo>
                <a:lnTo>
                  <a:pt x="15746" y="12199"/>
                </a:lnTo>
                <a:lnTo>
                  <a:pt x="15520" y="12155"/>
                </a:lnTo>
                <a:lnTo>
                  <a:pt x="15350" y="12122"/>
                </a:lnTo>
                <a:lnTo>
                  <a:pt x="15161" y="12056"/>
                </a:lnTo>
                <a:lnTo>
                  <a:pt x="14972" y="11990"/>
                </a:lnTo>
                <a:lnTo>
                  <a:pt x="14689" y="11846"/>
                </a:lnTo>
                <a:lnTo>
                  <a:pt x="14444" y="11670"/>
                </a:lnTo>
                <a:lnTo>
                  <a:pt x="14255" y="11483"/>
                </a:lnTo>
                <a:lnTo>
                  <a:pt x="14104" y="11295"/>
                </a:lnTo>
                <a:lnTo>
                  <a:pt x="14028" y="11086"/>
                </a:lnTo>
                <a:lnTo>
                  <a:pt x="13972" y="10888"/>
                </a:lnTo>
                <a:lnTo>
                  <a:pt x="13972" y="10700"/>
                </a:lnTo>
                <a:lnTo>
                  <a:pt x="14009" y="10513"/>
                </a:lnTo>
                <a:lnTo>
                  <a:pt x="14066" y="10359"/>
                </a:lnTo>
                <a:lnTo>
                  <a:pt x="14179" y="10215"/>
                </a:lnTo>
                <a:lnTo>
                  <a:pt x="14406" y="10006"/>
                </a:lnTo>
                <a:lnTo>
                  <a:pt x="14651" y="9830"/>
                </a:lnTo>
                <a:lnTo>
                  <a:pt x="14878" y="9686"/>
                </a:lnTo>
                <a:lnTo>
                  <a:pt x="15123" y="9554"/>
                </a:lnTo>
                <a:lnTo>
                  <a:pt x="15350" y="9477"/>
                </a:lnTo>
                <a:lnTo>
                  <a:pt x="15558" y="9411"/>
                </a:lnTo>
                <a:lnTo>
                  <a:pt x="15803" y="9345"/>
                </a:lnTo>
                <a:lnTo>
                  <a:pt x="16030" y="9323"/>
                </a:lnTo>
                <a:lnTo>
                  <a:pt x="16256" y="9301"/>
                </a:lnTo>
                <a:lnTo>
                  <a:pt x="16464" y="9323"/>
                </a:lnTo>
                <a:lnTo>
                  <a:pt x="16690" y="9345"/>
                </a:lnTo>
                <a:lnTo>
                  <a:pt x="16898" y="9367"/>
                </a:lnTo>
                <a:lnTo>
                  <a:pt x="17332" y="9477"/>
                </a:lnTo>
                <a:lnTo>
                  <a:pt x="17767" y="9598"/>
                </a:lnTo>
                <a:lnTo>
                  <a:pt x="18163" y="9731"/>
                </a:lnTo>
                <a:lnTo>
                  <a:pt x="18597" y="9874"/>
                </a:lnTo>
                <a:lnTo>
                  <a:pt x="18994" y="10006"/>
                </a:lnTo>
                <a:lnTo>
                  <a:pt x="19428" y="10083"/>
                </a:lnTo>
                <a:lnTo>
                  <a:pt x="19617" y="10127"/>
                </a:lnTo>
                <a:lnTo>
                  <a:pt x="19844" y="10149"/>
                </a:lnTo>
                <a:lnTo>
                  <a:pt x="20013" y="10149"/>
                </a:lnTo>
                <a:lnTo>
                  <a:pt x="20240" y="10127"/>
                </a:lnTo>
                <a:lnTo>
                  <a:pt x="20410" y="10105"/>
                </a:lnTo>
                <a:lnTo>
                  <a:pt x="20637" y="10061"/>
                </a:lnTo>
                <a:lnTo>
                  <a:pt x="20844" y="9984"/>
                </a:lnTo>
                <a:lnTo>
                  <a:pt x="21033" y="9896"/>
                </a:lnTo>
                <a:lnTo>
                  <a:pt x="21146" y="9830"/>
                </a:lnTo>
                <a:lnTo>
                  <a:pt x="21203" y="9753"/>
                </a:lnTo>
                <a:lnTo>
                  <a:pt x="21279" y="9642"/>
                </a:lnTo>
                <a:lnTo>
                  <a:pt x="21354" y="9521"/>
                </a:lnTo>
                <a:lnTo>
                  <a:pt x="21430" y="9246"/>
                </a:lnTo>
                <a:lnTo>
                  <a:pt x="21430" y="8904"/>
                </a:lnTo>
                <a:lnTo>
                  <a:pt x="21430" y="8540"/>
                </a:lnTo>
                <a:lnTo>
                  <a:pt x="21392" y="8144"/>
                </a:lnTo>
                <a:lnTo>
                  <a:pt x="21354" y="7714"/>
                </a:lnTo>
                <a:lnTo>
                  <a:pt x="21279" y="7295"/>
                </a:lnTo>
                <a:lnTo>
                  <a:pt x="21146" y="6446"/>
                </a:lnTo>
                <a:lnTo>
                  <a:pt x="20995" y="5686"/>
                </a:lnTo>
                <a:lnTo>
                  <a:pt x="20958" y="5366"/>
                </a:lnTo>
                <a:lnTo>
                  <a:pt x="20958" y="5091"/>
                </a:lnTo>
                <a:lnTo>
                  <a:pt x="20958" y="4860"/>
                </a:lnTo>
                <a:lnTo>
                  <a:pt x="21033" y="4716"/>
                </a:lnTo>
                <a:lnTo>
                  <a:pt x="20637" y="4860"/>
                </a:lnTo>
                <a:lnTo>
                  <a:pt x="20127" y="4992"/>
                </a:lnTo>
                <a:lnTo>
                  <a:pt x="19617" y="5069"/>
                </a:lnTo>
                <a:lnTo>
                  <a:pt x="19032" y="5157"/>
                </a:lnTo>
                <a:lnTo>
                  <a:pt x="18465" y="5201"/>
                </a:lnTo>
                <a:lnTo>
                  <a:pt x="17842" y="5245"/>
                </a:lnTo>
                <a:lnTo>
                  <a:pt x="17219" y="5267"/>
                </a:lnTo>
                <a:lnTo>
                  <a:pt x="16615" y="5267"/>
                </a:lnTo>
                <a:lnTo>
                  <a:pt x="15992" y="5245"/>
                </a:lnTo>
                <a:lnTo>
                  <a:pt x="15369" y="5201"/>
                </a:lnTo>
                <a:lnTo>
                  <a:pt x="14840" y="5157"/>
                </a:lnTo>
                <a:lnTo>
                  <a:pt x="14293" y="5091"/>
                </a:lnTo>
                <a:lnTo>
                  <a:pt x="13783" y="5014"/>
                </a:lnTo>
                <a:lnTo>
                  <a:pt x="13386" y="4926"/>
                </a:lnTo>
                <a:lnTo>
                  <a:pt x="13027" y="4815"/>
                </a:lnTo>
                <a:lnTo>
                  <a:pt x="12725" y="4716"/>
                </a:lnTo>
                <a:lnTo>
                  <a:pt x="12480" y="4606"/>
                </a:lnTo>
                <a:lnTo>
                  <a:pt x="12291" y="4496"/>
                </a:lnTo>
                <a:lnTo>
                  <a:pt x="12197" y="4397"/>
                </a:lnTo>
                <a:lnTo>
                  <a:pt x="12083" y="4286"/>
                </a:lnTo>
                <a:lnTo>
                  <a:pt x="12046" y="4187"/>
                </a:lnTo>
                <a:lnTo>
                  <a:pt x="12008" y="4077"/>
                </a:lnTo>
                <a:lnTo>
                  <a:pt x="12046" y="3967"/>
                </a:lnTo>
                <a:lnTo>
                  <a:pt x="12121" y="3868"/>
                </a:lnTo>
                <a:lnTo>
                  <a:pt x="12197" y="3735"/>
                </a:lnTo>
                <a:lnTo>
                  <a:pt x="12291" y="3614"/>
                </a:lnTo>
                <a:lnTo>
                  <a:pt x="12442" y="3482"/>
                </a:lnTo>
                <a:lnTo>
                  <a:pt x="12631" y="3361"/>
                </a:lnTo>
                <a:lnTo>
                  <a:pt x="13065" y="3085"/>
                </a:lnTo>
                <a:lnTo>
                  <a:pt x="13537" y="2766"/>
                </a:lnTo>
                <a:lnTo>
                  <a:pt x="13783" y="2578"/>
                </a:lnTo>
                <a:lnTo>
                  <a:pt x="13934" y="2380"/>
                </a:lnTo>
                <a:lnTo>
                  <a:pt x="14028" y="2171"/>
                </a:lnTo>
                <a:lnTo>
                  <a:pt x="14104" y="1961"/>
                </a:lnTo>
                <a:lnTo>
                  <a:pt x="14104" y="1730"/>
                </a:lnTo>
                <a:lnTo>
                  <a:pt x="14066" y="1498"/>
                </a:lnTo>
                <a:lnTo>
                  <a:pt x="13972" y="1267"/>
                </a:lnTo>
                <a:lnTo>
                  <a:pt x="13820" y="1057"/>
                </a:lnTo>
                <a:lnTo>
                  <a:pt x="13594" y="837"/>
                </a:lnTo>
                <a:lnTo>
                  <a:pt x="13386" y="628"/>
                </a:lnTo>
                <a:lnTo>
                  <a:pt x="13103" y="462"/>
                </a:lnTo>
                <a:lnTo>
                  <a:pt x="12763" y="308"/>
                </a:lnTo>
                <a:lnTo>
                  <a:pt x="12404" y="187"/>
                </a:lnTo>
                <a:lnTo>
                  <a:pt x="12008" y="77"/>
                </a:lnTo>
                <a:lnTo>
                  <a:pt x="11574" y="33"/>
                </a:lnTo>
                <a:lnTo>
                  <a:pt x="11102" y="11"/>
                </a:lnTo>
                <a:lnTo>
                  <a:pt x="10667" y="11"/>
                </a:lnTo>
                <a:lnTo>
                  <a:pt x="10233" y="77"/>
                </a:lnTo>
                <a:lnTo>
                  <a:pt x="9837" y="187"/>
                </a:lnTo>
                <a:lnTo>
                  <a:pt x="9440" y="286"/>
                </a:lnTo>
                <a:lnTo>
                  <a:pt x="9062" y="462"/>
                </a:lnTo>
                <a:lnTo>
                  <a:pt x="8741" y="628"/>
                </a:lnTo>
                <a:lnTo>
                  <a:pt x="8458" y="815"/>
                </a:lnTo>
                <a:lnTo>
                  <a:pt x="8232" y="1035"/>
                </a:lnTo>
                <a:lnTo>
                  <a:pt x="8062" y="1245"/>
                </a:lnTo>
                <a:lnTo>
                  <a:pt x="7911" y="1476"/>
                </a:lnTo>
                <a:lnTo>
                  <a:pt x="7835" y="1708"/>
                </a:lnTo>
                <a:lnTo>
                  <a:pt x="7797" y="1961"/>
                </a:lnTo>
                <a:lnTo>
                  <a:pt x="7835" y="2193"/>
                </a:lnTo>
                <a:lnTo>
                  <a:pt x="7948" y="2402"/>
                </a:lnTo>
                <a:lnTo>
                  <a:pt x="8062" y="2534"/>
                </a:lnTo>
                <a:lnTo>
                  <a:pt x="8175" y="2644"/>
                </a:lnTo>
                <a:lnTo>
                  <a:pt x="8269" y="2744"/>
                </a:lnTo>
                <a:lnTo>
                  <a:pt x="8420" y="2832"/>
                </a:lnTo>
                <a:lnTo>
                  <a:pt x="8704" y="3019"/>
                </a:lnTo>
                <a:lnTo>
                  <a:pt x="8968" y="3206"/>
                </a:lnTo>
                <a:lnTo>
                  <a:pt x="9138" y="3405"/>
                </a:lnTo>
                <a:lnTo>
                  <a:pt x="9327" y="3570"/>
                </a:lnTo>
                <a:lnTo>
                  <a:pt x="9440" y="3735"/>
                </a:lnTo>
                <a:lnTo>
                  <a:pt x="9516" y="3890"/>
                </a:lnTo>
                <a:lnTo>
                  <a:pt x="9534" y="4033"/>
                </a:lnTo>
                <a:lnTo>
                  <a:pt x="9534" y="4165"/>
                </a:lnTo>
                <a:lnTo>
                  <a:pt x="9516" y="4286"/>
                </a:lnTo>
                <a:lnTo>
                  <a:pt x="9440" y="4397"/>
                </a:lnTo>
                <a:lnTo>
                  <a:pt x="9327" y="4496"/>
                </a:lnTo>
                <a:lnTo>
                  <a:pt x="9176" y="4562"/>
                </a:lnTo>
                <a:lnTo>
                  <a:pt x="9006" y="4628"/>
                </a:lnTo>
                <a:lnTo>
                  <a:pt x="8779" y="4694"/>
                </a:lnTo>
                <a:lnTo>
                  <a:pt x="8534" y="4716"/>
                </a:lnTo>
                <a:lnTo>
                  <a:pt x="8232" y="4716"/>
                </a:lnTo>
                <a:lnTo>
                  <a:pt x="7118" y="4738"/>
                </a:lnTo>
                <a:lnTo>
                  <a:pt x="5947" y="4771"/>
                </a:lnTo>
                <a:lnTo>
                  <a:pt x="4795" y="4815"/>
                </a:lnTo>
                <a:lnTo>
                  <a:pt x="3681" y="4860"/>
                </a:lnTo>
                <a:lnTo>
                  <a:pt x="2662" y="4882"/>
                </a:lnTo>
                <a:lnTo>
                  <a:pt x="1755" y="4882"/>
                </a:lnTo>
                <a:lnTo>
                  <a:pt x="1359" y="4860"/>
                </a:lnTo>
                <a:lnTo>
                  <a:pt x="981" y="4837"/>
                </a:lnTo>
                <a:lnTo>
                  <a:pt x="698" y="4771"/>
                </a:lnTo>
                <a:lnTo>
                  <a:pt x="453" y="4716"/>
                </a:lnTo>
                <a:lnTo>
                  <a:pt x="453" y="5322"/>
                </a:lnTo>
                <a:lnTo>
                  <a:pt x="453" y="6083"/>
                </a:lnTo>
                <a:lnTo>
                  <a:pt x="453" y="6909"/>
                </a:lnTo>
                <a:lnTo>
                  <a:pt x="453" y="7780"/>
                </a:lnTo>
                <a:lnTo>
                  <a:pt x="453" y="8606"/>
                </a:lnTo>
                <a:lnTo>
                  <a:pt x="453" y="9345"/>
                </a:lnTo>
                <a:lnTo>
                  <a:pt x="453" y="9918"/>
                </a:lnTo>
                <a:lnTo>
                  <a:pt x="453" y="10282"/>
                </a:lnTo>
                <a:lnTo>
                  <a:pt x="490" y="10381"/>
                </a:lnTo>
                <a:lnTo>
                  <a:pt x="547" y="10491"/>
                </a:lnTo>
                <a:lnTo>
                  <a:pt x="660" y="10590"/>
                </a:lnTo>
                <a:lnTo>
                  <a:pt x="811" y="10700"/>
                </a:lnTo>
                <a:lnTo>
                  <a:pt x="981" y="10811"/>
                </a:lnTo>
                <a:lnTo>
                  <a:pt x="1208" y="10888"/>
                </a:lnTo>
                <a:lnTo>
                  <a:pt x="1453" y="10954"/>
                </a:lnTo>
                <a:lnTo>
                  <a:pt x="1718" y="11020"/>
                </a:lnTo>
                <a:lnTo>
                  <a:pt x="1963" y="11064"/>
                </a:lnTo>
                <a:lnTo>
                  <a:pt x="2265" y="11086"/>
                </a:lnTo>
                <a:lnTo>
                  <a:pt x="2548" y="11064"/>
                </a:lnTo>
                <a:lnTo>
                  <a:pt x="2794" y="11042"/>
                </a:lnTo>
                <a:lnTo>
                  <a:pt x="3096" y="10976"/>
                </a:lnTo>
                <a:lnTo>
                  <a:pt x="3341" y="10888"/>
                </a:lnTo>
                <a:lnTo>
                  <a:pt x="3606" y="10766"/>
                </a:lnTo>
                <a:lnTo>
                  <a:pt x="3813" y="1059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51373"/>
                  <a:invGamma/>
                </a:schemeClr>
              </a:gs>
            </a:gsLst>
            <a:lin ang="18900000" scaled="1"/>
          </a:gradFill>
          <a:ln w="57150">
            <a:solidFill>
              <a:srgbClr val="FFFFFF"/>
            </a:solidFill>
            <a:miter lim="800000"/>
            <a:headEnd/>
            <a:tailEnd/>
          </a:ln>
          <a:effectLst>
            <a:outerShdw dist="135003" dir="2471156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endParaRPr lang="fa-IR"/>
          </a:p>
        </p:txBody>
      </p:sp>
      <p:sp>
        <p:nvSpPr>
          <p:cNvPr id="16" name="Puzzle1"/>
          <p:cNvSpPr>
            <a:spLocks noEditPoints="1" noChangeArrowheads="1"/>
          </p:cNvSpPr>
          <p:nvPr/>
        </p:nvSpPr>
        <p:spPr bwMode="gray">
          <a:xfrm>
            <a:off x="2362200" y="2227596"/>
            <a:ext cx="2807085" cy="1614585"/>
          </a:xfrm>
          <a:custGeom>
            <a:avLst/>
            <a:gdLst>
              <a:gd name="T0" fmla="*/ 16740 w 21600"/>
              <a:gd name="T1" fmla="*/ 21078 h 21600"/>
              <a:gd name="T2" fmla="*/ 16976 w 21600"/>
              <a:gd name="T3" fmla="*/ 521 h 21600"/>
              <a:gd name="T4" fmla="*/ 4725 w 21600"/>
              <a:gd name="T5" fmla="*/ 856 h 21600"/>
              <a:gd name="T6" fmla="*/ 5040 w 21600"/>
              <a:gd name="T7" fmla="*/ 21004 h 21600"/>
              <a:gd name="T8" fmla="*/ 10811 w 21600"/>
              <a:gd name="T9" fmla="*/ 12885 h 21600"/>
              <a:gd name="T10" fmla="*/ 10845 w 21600"/>
              <a:gd name="T11" fmla="*/ 8714 h 21600"/>
              <a:gd name="T12" fmla="*/ 21600 w 21600"/>
              <a:gd name="T13" fmla="*/ 10000 h 21600"/>
              <a:gd name="T14" fmla="*/ 56 w 21600"/>
              <a:gd name="T15" fmla="*/ 10000 h 21600"/>
              <a:gd name="T16" fmla="*/ 6086 w 21600"/>
              <a:gd name="T17" fmla="*/ 2569 h 21600"/>
              <a:gd name="T18" fmla="*/ 16132 w 21600"/>
              <a:gd name="T19" fmla="*/ 1955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0" y="20836"/>
                </a:moveTo>
                <a:lnTo>
                  <a:pt x="9528" y="20836"/>
                </a:lnTo>
                <a:lnTo>
                  <a:pt x="9686" y="20762"/>
                </a:lnTo>
                <a:lnTo>
                  <a:pt x="9810" y="20687"/>
                </a:lnTo>
                <a:lnTo>
                  <a:pt x="9922" y="20575"/>
                </a:lnTo>
                <a:lnTo>
                  <a:pt x="10012" y="20426"/>
                </a:lnTo>
                <a:lnTo>
                  <a:pt x="10068" y="20296"/>
                </a:lnTo>
                <a:lnTo>
                  <a:pt x="10113" y="20110"/>
                </a:lnTo>
                <a:lnTo>
                  <a:pt x="10136" y="19905"/>
                </a:lnTo>
                <a:lnTo>
                  <a:pt x="10136" y="19682"/>
                </a:lnTo>
                <a:lnTo>
                  <a:pt x="10113" y="19440"/>
                </a:lnTo>
                <a:lnTo>
                  <a:pt x="10068" y="19142"/>
                </a:lnTo>
                <a:lnTo>
                  <a:pt x="10012" y="18900"/>
                </a:lnTo>
                <a:lnTo>
                  <a:pt x="9900" y="18620"/>
                </a:lnTo>
                <a:lnTo>
                  <a:pt x="9787" y="18285"/>
                </a:lnTo>
                <a:lnTo>
                  <a:pt x="9641" y="17968"/>
                </a:lnTo>
                <a:lnTo>
                  <a:pt x="9472" y="17652"/>
                </a:lnTo>
                <a:lnTo>
                  <a:pt x="9382" y="17466"/>
                </a:lnTo>
                <a:lnTo>
                  <a:pt x="9315" y="17298"/>
                </a:lnTo>
                <a:lnTo>
                  <a:pt x="9258" y="17112"/>
                </a:lnTo>
                <a:lnTo>
                  <a:pt x="9191" y="16926"/>
                </a:lnTo>
                <a:lnTo>
                  <a:pt x="9123" y="16535"/>
                </a:lnTo>
                <a:lnTo>
                  <a:pt x="9101" y="16144"/>
                </a:lnTo>
                <a:lnTo>
                  <a:pt x="9101" y="15753"/>
                </a:lnTo>
                <a:lnTo>
                  <a:pt x="9168" y="15362"/>
                </a:lnTo>
                <a:lnTo>
                  <a:pt x="9236" y="14971"/>
                </a:lnTo>
                <a:lnTo>
                  <a:pt x="9360" y="14580"/>
                </a:lnTo>
                <a:lnTo>
                  <a:pt x="9495" y="14244"/>
                </a:lnTo>
                <a:lnTo>
                  <a:pt x="9663" y="13891"/>
                </a:lnTo>
                <a:lnTo>
                  <a:pt x="9855" y="13611"/>
                </a:lnTo>
                <a:lnTo>
                  <a:pt x="10068" y="13351"/>
                </a:lnTo>
                <a:lnTo>
                  <a:pt x="10293" y="13146"/>
                </a:lnTo>
                <a:lnTo>
                  <a:pt x="10552" y="12997"/>
                </a:lnTo>
                <a:lnTo>
                  <a:pt x="10811" y="12885"/>
                </a:lnTo>
                <a:lnTo>
                  <a:pt x="11069" y="12866"/>
                </a:lnTo>
                <a:lnTo>
                  <a:pt x="11351" y="12885"/>
                </a:lnTo>
                <a:lnTo>
                  <a:pt x="11610" y="12997"/>
                </a:lnTo>
                <a:lnTo>
                  <a:pt x="11846" y="13183"/>
                </a:lnTo>
                <a:lnTo>
                  <a:pt x="12060" y="13388"/>
                </a:lnTo>
                <a:lnTo>
                  <a:pt x="12251" y="13648"/>
                </a:lnTo>
                <a:lnTo>
                  <a:pt x="12419" y="13928"/>
                </a:lnTo>
                <a:lnTo>
                  <a:pt x="12555" y="14244"/>
                </a:lnTo>
                <a:lnTo>
                  <a:pt x="12690" y="14617"/>
                </a:lnTo>
                <a:lnTo>
                  <a:pt x="12768" y="15008"/>
                </a:lnTo>
                <a:lnTo>
                  <a:pt x="12836" y="15399"/>
                </a:lnTo>
                <a:lnTo>
                  <a:pt x="12858" y="15753"/>
                </a:lnTo>
                <a:lnTo>
                  <a:pt x="12858" y="16144"/>
                </a:lnTo>
                <a:lnTo>
                  <a:pt x="12813" y="16535"/>
                </a:lnTo>
                <a:lnTo>
                  <a:pt x="12746" y="16888"/>
                </a:lnTo>
                <a:lnTo>
                  <a:pt x="12667" y="17224"/>
                </a:lnTo>
                <a:lnTo>
                  <a:pt x="12510" y="17503"/>
                </a:lnTo>
                <a:lnTo>
                  <a:pt x="12228" y="18043"/>
                </a:lnTo>
                <a:lnTo>
                  <a:pt x="11970" y="18546"/>
                </a:lnTo>
                <a:lnTo>
                  <a:pt x="11868" y="18751"/>
                </a:lnTo>
                <a:lnTo>
                  <a:pt x="11778" y="18974"/>
                </a:lnTo>
                <a:lnTo>
                  <a:pt x="11711" y="19179"/>
                </a:lnTo>
                <a:lnTo>
                  <a:pt x="11666" y="19365"/>
                </a:lnTo>
                <a:lnTo>
                  <a:pt x="11632" y="19570"/>
                </a:lnTo>
                <a:lnTo>
                  <a:pt x="11632" y="19756"/>
                </a:lnTo>
                <a:lnTo>
                  <a:pt x="11632" y="19942"/>
                </a:lnTo>
                <a:lnTo>
                  <a:pt x="11643" y="20110"/>
                </a:lnTo>
                <a:lnTo>
                  <a:pt x="11711" y="20296"/>
                </a:lnTo>
                <a:lnTo>
                  <a:pt x="11801" y="20464"/>
                </a:lnTo>
                <a:lnTo>
                  <a:pt x="11891" y="20650"/>
                </a:lnTo>
                <a:lnTo>
                  <a:pt x="12037" y="20836"/>
                </a:lnTo>
                <a:lnTo>
                  <a:pt x="12206" y="21004"/>
                </a:lnTo>
                <a:lnTo>
                  <a:pt x="12419" y="21190"/>
                </a:lnTo>
                <a:lnTo>
                  <a:pt x="12667" y="21320"/>
                </a:lnTo>
                <a:lnTo>
                  <a:pt x="12960" y="21432"/>
                </a:lnTo>
                <a:lnTo>
                  <a:pt x="13286" y="21544"/>
                </a:lnTo>
                <a:lnTo>
                  <a:pt x="13612" y="21655"/>
                </a:lnTo>
                <a:lnTo>
                  <a:pt x="13983" y="21693"/>
                </a:lnTo>
                <a:lnTo>
                  <a:pt x="14343" y="21730"/>
                </a:lnTo>
                <a:lnTo>
                  <a:pt x="14715" y="21730"/>
                </a:lnTo>
                <a:lnTo>
                  <a:pt x="15075" y="21730"/>
                </a:lnTo>
                <a:lnTo>
                  <a:pt x="15446" y="21655"/>
                </a:lnTo>
                <a:lnTo>
                  <a:pt x="15794" y="21581"/>
                </a:lnTo>
                <a:lnTo>
                  <a:pt x="16132" y="21432"/>
                </a:lnTo>
                <a:lnTo>
                  <a:pt x="16458" y="21302"/>
                </a:lnTo>
                <a:lnTo>
                  <a:pt x="16740" y="21078"/>
                </a:lnTo>
                <a:lnTo>
                  <a:pt x="16976" y="20836"/>
                </a:lnTo>
                <a:lnTo>
                  <a:pt x="17043" y="20650"/>
                </a:lnTo>
                <a:lnTo>
                  <a:pt x="17088" y="20426"/>
                </a:lnTo>
                <a:lnTo>
                  <a:pt x="17133" y="20222"/>
                </a:lnTo>
                <a:lnTo>
                  <a:pt x="17156" y="19980"/>
                </a:lnTo>
                <a:lnTo>
                  <a:pt x="17167" y="19477"/>
                </a:lnTo>
                <a:lnTo>
                  <a:pt x="17167" y="18974"/>
                </a:lnTo>
                <a:lnTo>
                  <a:pt x="17156" y="18397"/>
                </a:lnTo>
                <a:lnTo>
                  <a:pt x="17111" y="17820"/>
                </a:lnTo>
                <a:lnTo>
                  <a:pt x="17066" y="17261"/>
                </a:lnTo>
                <a:lnTo>
                  <a:pt x="16998" y="16646"/>
                </a:lnTo>
                <a:lnTo>
                  <a:pt x="16852" y="15511"/>
                </a:lnTo>
                <a:lnTo>
                  <a:pt x="16740" y="14393"/>
                </a:lnTo>
                <a:lnTo>
                  <a:pt x="16717" y="13928"/>
                </a:lnTo>
                <a:lnTo>
                  <a:pt x="16695" y="13462"/>
                </a:lnTo>
                <a:lnTo>
                  <a:pt x="16717" y="13071"/>
                </a:lnTo>
                <a:lnTo>
                  <a:pt x="16785" y="12755"/>
                </a:lnTo>
                <a:lnTo>
                  <a:pt x="16852" y="12419"/>
                </a:lnTo>
                <a:lnTo>
                  <a:pt x="16953" y="12140"/>
                </a:lnTo>
                <a:lnTo>
                  <a:pt x="17088" y="11898"/>
                </a:lnTo>
                <a:lnTo>
                  <a:pt x="17212" y="11675"/>
                </a:lnTo>
                <a:lnTo>
                  <a:pt x="17370" y="11470"/>
                </a:lnTo>
                <a:lnTo>
                  <a:pt x="17516" y="11284"/>
                </a:lnTo>
                <a:lnTo>
                  <a:pt x="17696" y="11135"/>
                </a:lnTo>
                <a:lnTo>
                  <a:pt x="17865" y="11042"/>
                </a:lnTo>
                <a:lnTo>
                  <a:pt x="18033" y="10930"/>
                </a:lnTo>
                <a:lnTo>
                  <a:pt x="18213" y="10893"/>
                </a:lnTo>
                <a:lnTo>
                  <a:pt x="18382" y="10893"/>
                </a:lnTo>
                <a:lnTo>
                  <a:pt x="18551" y="10967"/>
                </a:lnTo>
                <a:lnTo>
                  <a:pt x="18708" y="11042"/>
                </a:lnTo>
                <a:lnTo>
                  <a:pt x="18855" y="11172"/>
                </a:lnTo>
                <a:lnTo>
                  <a:pt x="19012" y="11358"/>
                </a:lnTo>
                <a:lnTo>
                  <a:pt x="19136" y="11600"/>
                </a:lnTo>
                <a:lnTo>
                  <a:pt x="19271" y="11861"/>
                </a:lnTo>
                <a:lnTo>
                  <a:pt x="19440" y="12028"/>
                </a:lnTo>
                <a:lnTo>
                  <a:pt x="19608" y="12177"/>
                </a:lnTo>
                <a:lnTo>
                  <a:pt x="19822" y="12289"/>
                </a:lnTo>
                <a:lnTo>
                  <a:pt x="20025" y="12289"/>
                </a:lnTo>
                <a:lnTo>
                  <a:pt x="20238" y="12289"/>
                </a:lnTo>
                <a:lnTo>
                  <a:pt x="20452" y="12215"/>
                </a:lnTo>
                <a:lnTo>
                  <a:pt x="20643" y="12103"/>
                </a:lnTo>
                <a:lnTo>
                  <a:pt x="20846" y="11973"/>
                </a:lnTo>
                <a:lnTo>
                  <a:pt x="21037" y="11786"/>
                </a:lnTo>
                <a:lnTo>
                  <a:pt x="21206" y="11563"/>
                </a:lnTo>
                <a:lnTo>
                  <a:pt x="21363" y="11321"/>
                </a:lnTo>
                <a:lnTo>
                  <a:pt x="21465" y="11079"/>
                </a:lnTo>
                <a:lnTo>
                  <a:pt x="21577" y="10744"/>
                </a:lnTo>
                <a:lnTo>
                  <a:pt x="21622" y="10427"/>
                </a:lnTo>
                <a:lnTo>
                  <a:pt x="21645" y="10111"/>
                </a:lnTo>
                <a:lnTo>
                  <a:pt x="21622" y="9608"/>
                </a:lnTo>
                <a:lnTo>
                  <a:pt x="21577" y="9142"/>
                </a:lnTo>
                <a:lnTo>
                  <a:pt x="21465" y="8751"/>
                </a:lnTo>
                <a:lnTo>
                  <a:pt x="21363" y="8397"/>
                </a:lnTo>
                <a:lnTo>
                  <a:pt x="21206" y="8062"/>
                </a:lnTo>
                <a:lnTo>
                  <a:pt x="21037" y="7820"/>
                </a:lnTo>
                <a:lnTo>
                  <a:pt x="20846" y="7597"/>
                </a:lnTo>
                <a:lnTo>
                  <a:pt x="20643" y="7429"/>
                </a:lnTo>
                <a:lnTo>
                  <a:pt x="20452" y="7317"/>
                </a:lnTo>
                <a:lnTo>
                  <a:pt x="20238" y="7206"/>
                </a:lnTo>
                <a:lnTo>
                  <a:pt x="20025" y="7168"/>
                </a:lnTo>
                <a:lnTo>
                  <a:pt x="19822" y="7206"/>
                </a:lnTo>
                <a:lnTo>
                  <a:pt x="19608" y="7243"/>
                </a:lnTo>
                <a:lnTo>
                  <a:pt x="19440" y="7355"/>
                </a:lnTo>
                <a:lnTo>
                  <a:pt x="19271" y="7504"/>
                </a:lnTo>
                <a:lnTo>
                  <a:pt x="19136" y="7708"/>
                </a:lnTo>
                <a:lnTo>
                  <a:pt x="19012" y="7895"/>
                </a:lnTo>
                <a:lnTo>
                  <a:pt x="18832" y="8025"/>
                </a:lnTo>
                <a:lnTo>
                  <a:pt x="18663" y="8174"/>
                </a:lnTo>
                <a:lnTo>
                  <a:pt x="18472" y="8248"/>
                </a:lnTo>
                <a:lnTo>
                  <a:pt x="18270" y="8286"/>
                </a:lnTo>
                <a:lnTo>
                  <a:pt x="18078" y="8323"/>
                </a:lnTo>
                <a:lnTo>
                  <a:pt x="17887" y="8323"/>
                </a:lnTo>
                <a:lnTo>
                  <a:pt x="17696" y="8248"/>
                </a:lnTo>
                <a:lnTo>
                  <a:pt x="17493" y="8174"/>
                </a:lnTo>
                <a:lnTo>
                  <a:pt x="17302" y="8062"/>
                </a:lnTo>
                <a:lnTo>
                  <a:pt x="17133" y="7969"/>
                </a:lnTo>
                <a:lnTo>
                  <a:pt x="16976" y="7783"/>
                </a:lnTo>
                <a:lnTo>
                  <a:pt x="16852" y="7597"/>
                </a:lnTo>
                <a:lnTo>
                  <a:pt x="16740" y="7429"/>
                </a:lnTo>
                <a:lnTo>
                  <a:pt x="16672" y="7168"/>
                </a:lnTo>
                <a:lnTo>
                  <a:pt x="16638" y="6926"/>
                </a:lnTo>
                <a:lnTo>
                  <a:pt x="16616" y="6498"/>
                </a:lnTo>
                <a:lnTo>
                  <a:pt x="16616" y="5772"/>
                </a:lnTo>
                <a:lnTo>
                  <a:pt x="16650" y="4915"/>
                </a:lnTo>
                <a:lnTo>
                  <a:pt x="16695" y="3928"/>
                </a:lnTo>
                <a:lnTo>
                  <a:pt x="16762" y="2960"/>
                </a:lnTo>
                <a:lnTo>
                  <a:pt x="16830" y="1992"/>
                </a:lnTo>
                <a:lnTo>
                  <a:pt x="16908" y="1173"/>
                </a:lnTo>
                <a:lnTo>
                  <a:pt x="16976" y="521"/>
                </a:lnTo>
                <a:lnTo>
                  <a:pt x="16953" y="521"/>
                </a:lnTo>
                <a:lnTo>
                  <a:pt x="16931" y="521"/>
                </a:lnTo>
                <a:lnTo>
                  <a:pt x="16267" y="484"/>
                </a:lnTo>
                <a:lnTo>
                  <a:pt x="15637" y="428"/>
                </a:lnTo>
                <a:lnTo>
                  <a:pt x="15063" y="353"/>
                </a:lnTo>
                <a:lnTo>
                  <a:pt x="14523" y="279"/>
                </a:lnTo>
                <a:lnTo>
                  <a:pt x="14040" y="167"/>
                </a:lnTo>
                <a:lnTo>
                  <a:pt x="13635" y="93"/>
                </a:lnTo>
                <a:lnTo>
                  <a:pt x="13331" y="18"/>
                </a:lnTo>
                <a:lnTo>
                  <a:pt x="13117" y="18"/>
                </a:lnTo>
                <a:lnTo>
                  <a:pt x="12982" y="18"/>
                </a:lnTo>
                <a:lnTo>
                  <a:pt x="12858" y="130"/>
                </a:lnTo>
                <a:lnTo>
                  <a:pt x="12723" y="279"/>
                </a:lnTo>
                <a:lnTo>
                  <a:pt x="12622" y="446"/>
                </a:lnTo>
                <a:lnTo>
                  <a:pt x="12510" y="670"/>
                </a:lnTo>
                <a:lnTo>
                  <a:pt x="12419" y="912"/>
                </a:lnTo>
                <a:lnTo>
                  <a:pt x="12363" y="1210"/>
                </a:lnTo>
                <a:lnTo>
                  <a:pt x="12318" y="1526"/>
                </a:lnTo>
                <a:lnTo>
                  <a:pt x="12273" y="1843"/>
                </a:lnTo>
                <a:lnTo>
                  <a:pt x="12251" y="2215"/>
                </a:lnTo>
                <a:lnTo>
                  <a:pt x="12273" y="2532"/>
                </a:lnTo>
                <a:lnTo>
                  <a:pt x="12318" y="2886"/>
                </a:lnTo>
                <a:lnTo>
                  <a:pt x="12386" y="3240"/>
                </a:lnTo>
                <a:lnTo>
                  <a:pt x="12464" y="3556"/>
                </a:lnTo>
                <a:lnTo>
                  <a:pt x="12577" y="3891"/>
                </a:lnTo>
                <a:lnTo>
                  <a:pt x="12746" y="4171"/>
                </a:lnTo>
                <a:lnTo>
                  <a:pt x="12926" y="4487"/>
                </a:lnTo>
                <a:lnTo>
                  <a:pt x="13050" y="4860"/>
                </a:lnTo>
                <a:lnTo>
                  <a:pt x="13162" y="5251"/>
                </a:lnTo>
                <a:lnTo>
                  <a:pt x="13218" y="5604"/>
                </a:lnTo>
                <a:lnTo>
                  <a:pt x="13263" y="5995"/>
                </a:lnTo>
                <a:lnTo>
                  <a:pt x="13241" y="6386"/>
                </a:lnTo>
                <a:lnTo>
                  <a:pt x="13218" y="6740"/>
                </a:lnTo>
                <a:lnTo>
                  <a:pt x="13139" y="7094"/>
                </a:lnTo>
                <a:lnTo>
                  <a:pt x="13050" y="7429"/>
                </a:lnTo>
                <a:lnTo>
                  <a:pt x="12903" y="7746"/>
                </a:lnTo>
                <a:lnTo>
                  <a:pt x="12723" y="8025"/>
                </a:lnTo>
                <a:lnTo>
                  <a:pt x="12532" y="8286"/>
                </a:lnTo>
                <a:lnTo>
                  <a:pt x="12318" y="8491"/>
                </a:lnTo>
                <a:lnTo>
                  <a:pt x="12060" y="8677"/>
                </a:lnTo>
                <a:lnTo>
                  <a:pt x="11756" y="8788"/>
                </a:lnTo>
                <a:lnTo>
                  <a:pt x="11452" y="8826"/>
                </a:lnTo>
                <a:lnTo>
                  <a:pt x="11283" y="8826"/>
                </a:lnTo>
                <a:lnTo>
                  <a:pt x="11126" y="8826"/>
                </a:lnTo>
                <a:lnTo>
                  <a:pt x="11002" y="8788"/>
                </a:lnTo>
                <a:lnTo>
                  <a:pt x="10845" y="8714"/>
                </a:lnTo>
                <a:lnTo>
                  <a:pt x="10721" y="8640"/>
                </a:lnTo>
                <a:lnTo>
                  <a:pt x="10608" y="8565"/>
                </a:lnTo>
                <a:lnTo>
                  <a:pt x="10485" y="8453"/>
                </a:lnTo>
                <a:lnTo>
                  <a:pt x="10372" y="8323"/>
                </a:lnTo>
                <a:lnTo>
                  <a:pt x="10181" y="8062"/>
                </a:lnTo>
                <a:lnTo>
                  <a:pt x="10035" y="7746"/>
                </a:lnTo>
                <a:lnTo>
                  <a:pt x="9900" y="7392"/>
                </a:lnTo>
                <a:lnTo>
                  <a:pt x="9787" y="7001"/>
                </a:lnTo>
                <a:lnTo>
                  <a:pt x="9731" y="6610"/>
                </a:lnTo>
                <a:lnTo>
                  <a:pt x="9686" y="6219"/>
                </a:lnTo>
                <a:lnTo>
                  <a:pt x="9663" y="5772"/>
                </a:lnTo>
                <a:lnTo>
                  <a:pt x="9686" y="5381"/>
                </a:lnTo>
                <a:lnTo>
                  <a:pt x="9753" y="4990"/>
                </a:lnTo>
                <a:lnTo>
                  <a:pt x="9832" y="4636"/>
                </a:lnTo>
                <a:lnTo>
                  <a:pt x="9945" y="4320"/>
                </a:lnTo>
                <a:lnTo>
                  <a:pt x="10068" y="4022"/>
                </a:lnTo>
                <a:lnTo>
                  <a:pt x="10203" y="3817"/>
                </a:lnTo>
                <a:lnTo>
                  <a:pt x="10316" y="3593"/>
                </a:lnTo>
                <a:lnTo>
                  <a:pt x="10395" y="3351"/>
                </a:lnTo>
                <a:lnTo>
                  <a:pt x="10462" y="3109"/>
                </a:lnTo>
                <a:lnTo>
                  <a:pt x="10507" y="2848"/>
                </a:lnTo>
                <a:lnTo>
                  <a:pt x="10530" y="2606"/>
                </a:lnTo>
                <a:lnTo>
                  <a:pt x="10507" y="2346"/>
                </a:lnTo>
                <a:lnTo>
                  <a:pt x="10462" y="2141"/>
                </a:lnTo>
                <a:lnTo>
                  <a:pt x="10395" y="1880"/>
                </a:lnTo>
                <a:lnTo>
                  <a:pt x="10293" y="1638"/>
                </a:lnTo>
                <a:lnTo>
                  <a:pt x="10158" y="1415"/>
                </a:lnTo>
                <a:lnTo>
                  <a:pt x="9967" y="1210"/>
                </a:lnTo>
                <a:lnTo>
                  <a:pt x="9753" y="986"/>
                </a:lnTo>
                <a:lnTo>
                  <a:pt x="9495" y="819"/>
                </a:lnTo>
                <a:lnTo>
                  <a:pt x="9191" y="670"/>
                </a:lnTo>
                <a:lnTo>
                  <a:pt x="8842" y="521"/>
                </a:lnTo>
                <a:lnTo>
                  <a:pt x="8471" y="446"/>
                </a:lnTo>
                <a:lnTo>
                  <a:pt x="7998" y="428"/>
                </a:lnTo>
                <a:lnTo>
                  <a:pt x="7413" y="428"/>
                </a:lnTo>
                <a:lnTo>
                  <a:pt x="6817" y="446"/>
                </a:lnTo>
                <a:lnTo>
                  <a:pt x="6187" y="521"/>
                </a:lnTo>
                <a:lnTo>
                  <a:pt x="5602" y="633"/>
                </a:lnTo>
                <a:lnTo>
                  <a:pt x="5107" y="744"/>
                </a:lnTo>
                <a:lnTo>
                  <a:pt x="4725" y="856"/>
                </a:lnTo>
                <a:lnTo>
                  <a:pt x="4848" y="1564"/>
                </a:lnTo>
                <a:lnTo>
                  <a:pt x="5028" y="2495"/>
                </a:lnTo>
                <a:lnTo>
                  <a:pt x="5175" y="3556"/>
                </a:lnTo>
                <a:lnTo>
                  <a:pt x="5298" y="4673"/>
                </a:lnTo>
                <a:lnTo>
                  <a:pt x="5343" y="5213"/>
                </a:lnTo>
                <a:lnTo>
                  <a:pt x="5388" y="5753"/>
                </a:lnTo>
                <a:lnTo>
                  <a:pt x="5411" y="6275"/>
                </a:lnTo>
                <a:lnTo>
                  <a:pt x="5411" y="6740"/>
                </a:lnTo>
                <a:lnTo>
                  <a:pt x="5366" y="7168"/>
                </a:lnTo>
                <a:lnTo>
                  <a:pt x="5321" y="7541"/>
                </a:lnTo>
                <a:lnTo>
                  <a:pt x="5287" y="7708"/>
                </a:lnTo>
                <a:lnTo>
                  <a:pt x="5242" y="7857"/>
                </a:lnTo>
                <a:lnTo>
                  <a:pt x="5197" y="7969"/>
                </a:lnTo>
                <a:lnTo>
                  <a:pt x="5130" y="8062"/>
                </a:lnTo>
                <a:lnTo>
                  <a:pt x="5006" y="8248"/>
                </a:lnTo>
                <a:lnTo>
                  <a:pt x="4848" y="8397"/>
                </a:lnTo>
                <a:lnTo>
                  <a:pt x="4725" y="8528"/>
                </a:lnTo>
                <a:lnTo>
                  <a:pt x="4567" y="8640"/>
                </a:lnTo>
                <a:lnTo>
                  <a:pt x="4421" y="8714"/>
                </a:lnTo>
                <a:lnTo>
                  <a:pt x="4263" y="8751"/>
                </a:lnTo>
                <a:lnTo>
                  <a:pt x="4095" y="8788"/>
                </a:lnTo>
                <a:lnTo>
                  <a:pt x="3948" y="8788"/>
                </a:lnTo>
                <a:lnTo>
                  <a:pt x="3791" y="8751"/>
                </a:lnTo>
                <a:lnTo>
                  <a:pt x="3667" y="8714"/>
                </a:lnTo>
                <a:lnTo>
                  <a:pt x="3510" y="8677"/>
                </a:lnTo>
                <a:lnTo>
                  <a:pt x="3386" y="8602"/>
                </a:lnTo>
                <a:lnTo>
                  <a:pt x="3251" y="8491"/>
                </a:lnTo>
                <a:lnTo>
                  <a:pt x="3127" y="8360"/>
                </a:lnTo>
                <a:lnTo>
                  <a:pt x="3015" y="8248"/>
                </a:lnTo>
                <a:lnTo>
                  <a:pt x="2925" y="8062"/>
                </a:lnTo>
                <a:lnTo>
                  <a:pt x="2778" y="7857"/>
                </a:lnTo>
                <a:lnTo>
                  <a:pt x="2610" y="7671"/>
                </a:lnTo>
                <a:lnTo>
                  <a:pt x="2407" y="7541"/>
                </a:lnTo>
                <a:lnTo>
                  <a:pt x="2171" y="7466"/>
                </a:lnTo>
                <a:lnTo>
                  <a:pt x="1957" y="7429"/>
                </a:lnTo>
                <a:lnTo>
                  <a:pt x="1698" y="7429"/>
                </a:lnTo>
                <a:lnTo>
                  <a:pt x="1462" y="7466"/>
                </a:lnTo>
                <a:lnTo>
                  <a:pt x="1226" y="7559"/>
                </a:lnTo>
                <a:lnTo>
                  <a:pt x="989" y="7708"/>
                </a:lnTo>
                <a:lnTo>
                  <a:pt x="776" y="7932"/>
                </a:lnTo>
                <a:lnTo>
                  <a:pt x="551" y="8211"/>
                </a:lnTo>
                <a:lnTo>
                  <a:pt x="382" y="8528"/>
                </a:lnTo>
                <a:lnTo>
                  <a:pt x="315" y="8714"/>
                </a:lnTo>
                <a:lnTo>
                  <a:pt x="236" y="8919"/>
                </a:lnTo>
                <a:lnTo>
                  <a:pt x="191" y="9142"/>
                </a:lnTo>
                <a:lnTo>
                  <a:pt x="123" y="9347"/>
                </a:lnTo>
                <a:lnTo>
                  <a:pt x="78" y="9608"/>
                </a:lnTo>
                <a:lnTo>
                  <a:pt x="56" y="9887"/>
                </a:lnTo>
                <a:lnTo>
                  <a:pt x="33" y="10185"/>
                </a:lnTo>
                <a:lnTo>
                  <a:pt x="33" y="10464"/>
                </a:lnTo>
                <a:lnTo>
                  <a:pt x="33" y="10706"/>
                </a:lnTo>
                <a:lnTo>
                  <a:pt x="56" y="10967"/>
                </a:lnTo>
                <a:lnTo>
                  <a:pt x="78" y="11172"/>
                </a:lnTo>
                <a:lnTo>
                  <a:pt x="123" y="11395"/>
                </a:lnTo>
                <a:lnTo>
                  <a:pt x="168" y="11600"/>
                </a:lnTo>
                <a:lnTo>
                  <a:pt x="236" y="11786"/>
                </a:lnTo>
                <a:lnTo>
                  <a:pt x="292" y="11973"/>
                </a:lnTo>
                <a:lnTo>
                  <a:pt x="382" y="12140"/>
                </a:lnTo>
                <a:lnTo>
                  <a:pt x="540" y="12419"/>
                </a:lnTo>
                <a:lnTo>
                  <a:pt x="731" y="12680"/>
                </a:lnTo>
                <a:lnTo>
                  <a:pt x="944" y="12866"/>
                </a:lnTo>
                <a:lnTo>
                  <a:pt x="1158" y="12997"/>
                </a:lnTo>
                <a:lnTo>
                  <a:pt x="1395" y="13108"/>
                </a:lnTo>
                <a:lnTo>
                  <a:pt x="1608" y="13183"/>
                </a:lnTo>
                <a:lnTo>
                  <a:pt x="1856" y="13183"/>
                </a:lnTo>
                <a:lnTo>
                  <a:pt x="2070" y="13146"/>
                </a:lnTo>
                <a:lnTo>
                  <a:pt x="2261" y="13071"/>
                </a:lnTo>
                <a:lnTo>
                  <a:pt x="2430" y="12960"/>
                </a:lnTo>
                <a:lnTo>
                  <a:pt x="2587" y="12792"/>
                </a:lnTo>
                <a:lnTo>
                  <a:pt x="2688" y="12606"/>
                </a:lnTo>
                <a:lnTo>
                  <a:pt x="2801" y="12419"/>
                </a:lnTo>
                <a:lnTo>
                  <a:pt x="2925" y="12289"/>
                </a:lnTo>
                <a:lnTo>
                  <a:pt x="3082" y="12177"/>
                </a:lnTo>
                <a:lnTo>
                  <a:pt x="3228" y="12103"/>
                </a:lnTo>
                <a:lnTo>
                  <a:pt x="3408" y="12103"/>
                </a:lnTo>
                <a:lnTo>
                  <a:pt x="3577" y="12103"/>
                </a:lnTo>
                <a:lnTo>
                  <a:pt x="3723" y="12177"/>
                </a:lnTo>
                <a:lnTo>
                  <a:pt x="3903" y="12252"/>
                </a:lnTo>
                <a:lnTo>
                  <a:pt x="4072" y="12364"/>
                </a:lnTo>
                <a:lnTo>
                  <a:pt x="4230" y="12494"/>
                </a:lnTo>
                <a:lnTo>
                  <a:pt x="4353" y="12643"/>
                </a:lnTo>
                <a:lnTo>
                  <a:pt x="4488" y="12829"/>
                </a:lnTo>
                <a:lnTo>
                  <a:pt x="4567" y="13034"/>
                </a:lnTo>
                <a:lnTo>
                  <a:pt x="4657" y="13257"/>
                </a:lnTo>
                <a:lnTo>
                  <a:pt x="4702" y="13462"/>
                </a:lnTo>
                <a:lnTo>
                  <a:pt x="4725" y="13686"/>
                </a:lnTo>
                <a:lnTo>
                  <a:pt x="4702" y="14282"/>
                </a:lnTo>
                <a:lnTo>
                  <a:pt x="4657" y="15045"/>
                </a:lnTo>
                <a:lnTo>
                  <a:pt x="4612" y="15976"/>
                </a:lnTo>
                <a:lnTo>
                  <a:pt x="4590" y="16926"/>
                </a:lnTo>
                <a:lnTo>
                  <a:pt x="4567" y="17968"/>
                </a:lnTo>
                <a:lnTo>
                  <a:pt x="4567" y="19011"/>
                </a:lnTo>
                <a:lnTo>
                  <a:pt x="4590" y="19514"/>
                </a:lnTo>
                <a:lnTo>
                  <a:pt x="4612" y="19980"/>
                </a:lnTo>
                <a:lnTo>
                  <a:pt x="4657" y="20426"/>
                </a:lnTo>
                <a:lnTo>
                  <a:pt x="4725" y="20836"/>
                </a:lnTo>
                <a:lnTo>
                  <a:pt x="4848" y="20929"/>
                </a:lnTo>
                <a:lnTo>
                  <a:pt x="5040" y="21004"/>
                </a:lnTo>
                <a:lnTo>
                  <a:pt x="5265" y="21078"/>
                </a:lnTo>
                <a:lnTo>
                  <a:pt x="5478" y="21115"/>
                </a:lnTo>
                <a:lnTo>
                  <a:pt x="6041" y="21115"/>
                </a:lnTo>
                <a:lnTo>
                  <a:pt x="6637" y="21078"/>
                </a:lnTo>
                <a:lnTo>
                  <a:pt x="7312" y="21004"/>
                </a:lnTo>
                <a:lnTo>
                  <a:pt x="7998" y="20929"/>
                </a:lnTo>
                <a:lnTo>
                  <a:pt x="8696" y="20855"/>
                </a:lnTo>
                <a:lnTo>
                  <a:pt x="9360" y="20836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2700000" scaled="1"/>
          </a:gradFill>
          <a:ln w="57150">
            <a:solidFill>
              <a:srgbClr val="FFFFFF"/>
            </a:solidFill>
            <a:miter lim="800000"/>
            <a:headEnd/>
            <a:tailEnd/>
          </a:ln>
          <a:effectLst>
            <a:outerShdw dist="135003" dir="2471156" algn="ctr" rotWithShape="0">
              <a:srgbClr val="000000">
                <a:alpha val="50000"/>
              </a:srgbClr>
            </a:outerShdw>
          </a:effectLst>
        </p:spPr>
        <p:txBody>
          <a:bodyPr/>
          <a:lstStyle/>
          <a:p>
            <a:endParaRPr lang="fa-IR"/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668144" y="6074132"/>
            <a:ext cx="44160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fa-IR" sz="2800" dirty="0" smtClean="0">
                <a:cs typeface="B Homa" pitchFamily="2" charset="-78"/>
              </a:rPr>
              <a:t>نسبت به عوامل مؤثر در جذب </a:t>
            </a:r>
            <a:endParaRPr lang="en-US" sz="2800" dirty="0">
              <a:cs typeface="B Homa" pitchFamily="2" charset="-78"/>
            </a:endParaRPr>
          </a:p>
        </p:txBody>
      </p:sp>
      <p:sp>
        <p:nvSpPr>
          <p:cNvPr id="18" name="Text Box 10"/>
          <p:cNvSpPr txBox="1">
            <a:spLocks noChangeArrowheads="1"/>
          </p:cNvSpPr>
          <p:nvPr/>
        </p:nvSpPr>
        <p:spPr bwMode="auto">
          <a:xfrm>
            <a:off x="-292893" y="3276600"/>
            <a:ext cx="30360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fa-IR" sz="2800" dirty="0" smtClean="0">
                <a:cs typeface="B Homa" pitchFamily="2" charset="-78"/>
              </a:rPr>
              <a:t>نسبت به مسجد </a:t>
            </a:r>
            <a:endParaRPr lang="en-US" sz="2800" dirty="0">
              <a:cs typeface="B Homa" pitchFamily="2" charset="-78"/>
            </a:endParaRP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1219200" y="1524000"/>
            <a:ext cx="3886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fa-IR" sz="2800" dirty="0" smtClean="0">
                <a:cs typeface="B Homa" pitchFamily="2" charset="-78"/>
              </a:rPr>
              <a:t>نسبت به متربیان</a:t>
            </a:r>
            <a:endParaRPr lang="en-US" sz="2800" b="1" dirty="0">
              <a:solidFill>
                <a:srgbClr val="5F5F5F"/>
              </a:solidFill>
              <a:cs typeface="B Homa" pitchFamily="2" charset="-78"/>
            </a:endParaRPr>
          </a:p>
        </p:txBody>
      </p:sp>
      <p:sp>
        <p:nvSpPr>
          <p:cNvPr id="20" name="Text Box 12"/>
          <p:cNvSpPr txBox="1">
            <a:spLocks noChangeArrowheads="1"/>
          </p:cNvSpPr>
          <p:nvPr/>
        </p:nvSpPr>
        <p:spPr bwMode="auto">
          <a:xfrm>
            <a:off x="4633684" y="4010625"/>
            <a:ext cx="44807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 eaLnBrk="0" hangingPunct="0"/>
            <a:r>
              <a:rPr lang="fa-IR" sz="2800" dirty="0" smtClean="0">
                <a:cs typeface="B Homa" pitchFamily="2" charset="-78"/>
              </a:rPr>
              <a:t>نسبت به پایگاه</a:t>
            </a:r>
            <a:endParaRPr lang="en-US" sz="2800" dirty="0">
              <a:cs typeface="B Homa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17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8866977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 animBg="1"/>
      <p:bldP spid="15" grpId="0" animBg="1"/>
      <p:bldP spid="16" grpId="0" animBg="1"/>
      <p:bldP spid="17" grpId="0"/>
      <p:bldP spid="18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03649" y="548680"/>
            <a:ext cx="696517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a-IR" sz="40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وظایف سـرگروه </a:t>
            </a:r>
            <a:r>
              <a:rPr lang="fa-IR" sz="40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در مرحله ی جذب </a:t>
            </a:r>
            <a:endParaRPr lang="en-US" sz="4000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Titr TG F" pitchFamily="2" charset="-78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827585" y="3282495"/>
            <a:ext cx="7560839" cy="421200"/>
          </a:xfrm>
          <a:custGeom>
            <a:avLst/>
            <a:gdLst>
              <a:gd name="connsiteX0" fmla="*/ 0 w 7560839"/>
              <a:gd name="connsiteY0" fmla="*/ 70201 h 421200"/>
              <a:gd name="connsiteX1" fmla="*/ 70201 w 7560839"/>
              <a:gd name="connsiteY1" fmla="*/ 0 h 421200"/>
              <a:gd name="connsiteX2" fmla="*/ 7490638 w 7560839"/>
              <a:gd name="connsiteY2" fmla="*/ 0 h 421200"/>
              <a:gd name="connsiteX3" fmla="*/ 7560839 w 7560839"/>
              <a:gd name="connsiteY3" fmla="*/ 70201 h 421200"/>
              <a:gd name="connsiteX4" fmla="*/ 7560839 w 7560839"/>
              <a:gd name="connsiteY4" fmla="*/ 350999 h 421200"/>
              <a:gd name="connsiteX5" fmla="*/ 7490638 w 7560839"/>
              <a:gd name="connsiteY5" fmla="*/ 421200 h 421200"/>
              <a:gd name="connsiteX6" fmla="*/ 70201 w 7560839"/>
              <a:gd name="connsiteY6" fmla="*/ 421200 h 421200"/>
              <a:gd name="connsiteX7" fmla="*/ 0 w 7560839"/>
              <a:gd name="connsiteY7" fmla="*/ 350999 h 421200"/>
              <a:gd name="connsiteX8" fmla="*/ 0 w 7560839"/>
              <a:gd name="connsiteY8" fmla="*/ 70201 h 4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60839" h="421200">
                <a:moveTo>
                  <a:pt x="0" y="70201"/>
                </a:moveTo>
                <a:cubicBezTo>
                  <a:pt x="0" y="31430"/>
                  <a:pt x="31430" y="0"/>
                  <a:pt x="70201" y="0"/>
                </a:cubicBezTo>
                <a:lnTo>
                  <a:pt x="7490638" y="0"/>
                </a:lnTo>
                <a:cubicBezTo>
                  <a:pt x="7529409" y="0"/>
                  <a:pt x="7560839" y="31430"/>
                  <a:pt x="7560839" y="70201"/>
                </a:cubicBezTo>
                <a:lnTo>
                  <a:pt x="7560839" y="350999"/>
                </a:lnTo>
                <a:cubicBezTo>
                  <a:pt x="7560839" y="389770"/>
                  <a:pt x="7529409" y="421200"/>
                  <a:pt x="7490638" y="421200"/>
                </a:cubicBezTo>
                <a:lnTo>
                  <a:pt x="70201" y="421200"/>
                </a:lnTo>
                <a:cubicBezTo>
                  <a:pt x="31430" y="421200"/>
                  <a:pt x="0" y="389770"/>
                  <a:pt x="0" y="350999"/>
                </a:cubicBezTo>
                <a:lnTo>
                  <a:pt x="0" y="70201"/>
                </a:lnTo>
                <a:close/>
              </a:path>
            </a:pathLst>
          </a:cu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77711" tIns="77711" rIns="77711" bIns="77711" numCol="1" spcCol="1270" anchor="ctr" anchorCtr="0">
            <a:noAutofit/>
          </a:bodyPr>
          <a:lstStyle/>
          <a:p>
            <a:pPr lvl="0" algn="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شناسایی ، ارتباط ، جذب وتقویت انگیزه متربیان </a:t>
            </a:r>
            <a:endParaRPr lang="en-US" sz="1500" kern="1200" dirty="0"/>
          </a:p>
        </p:txBody>
      </p:sp>
      <p:sp>
        <p:nvSpPr>
          <p:cNvPr id="15" name="Freeform 14"/>
          <p:cNvSpPr/>
          <p:nvPr/>
        </p:nvSpPr>
        <p:spPr>
          <a:xfrm>
            <a:off x="827585" y="3726735"/>
            <a:ext cx="7560839" cy="421200"/>
          </a:xfrm>
          <a:custGeom>
            <a:avLst/>
            <a:gdLst>
              <a:gd name="connsiteX0" fmla="*/ 0 w 7560839"/>
              <a:gd name="connsiteY0" fmla="*/ 70201 h 421200"/>
              <a:gd name="connsiteX1" fmla="*/ 70201 w 7560839"/>
              <a:gd name="connsiteY1" fmla="*/ 0 h 421200"/>
              <a:gd name="connsiteX2" fmla="*/ 7490638 w 7560839"/>
              <a:gd name="connsiteY2" fmla="*/ 0 h 421200"/>
              <a:gd name="connsiteX3" fmla="*/ 7560839 w 7560839"/>
              <a:gd name="connsiteY3" fmla="*/ 70201 h 421200"/>
              <a:gd name="connsiteX4" fmla="*/ 7560839 w 7560839"/>
              <a:gd name="connsiteY4" fmla="*/ 350999 h 421200"/>
              <a:gd name="connsiteX5" fmla="*/ 7490638 w 7560839"/>
              <a:gd name="connsiteY5" fmla="*/ 421200 h 421200"/>
              <a:gd name="connsiteX6" fmla="*/ 70201 w 7560839"/>
              <a:gd name="connsiteY6" fmla="*/ 421200 h 421200"/>
              <a:gd name="connsiteX7" fmla="*/ 0 w 7560839"/>
              <a:gd name="connsiteY7" fmla="*/ 350999 h 421200"/>
              <a:gd name="connsiteX8" fmla="*/ 0 w 7560839"/>
              <a:gd name="connsiteY8" fmla="*/ 70201 h 4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60839" h="421200">
                <a:moveTo>
                  <a:pt x="0" y="70201"/>
                </a:moveTo>
                <a:cubicBezTo>
                  <a:pt x="0" y="31430"/>
                  <a:pt x="31430" y="0"/>
                  <a:pt x="70201" y="0"/>
                </a:cubicBezTo>
                <a:lnTo>
                  <a:pt x="7490638" y="0"/>
                </a:lnTo>
                <a:cubicBezTo>
                  <a:pt x="7529409" y="0"/>
                  <a:pt x="7560839" y="31430"/>
                  <a:pt x="7560839" y="70201"/>
                </a:cubicBezTo>
                <a:lnTo>
                  <a:pt x="7560839" y="350999"/>
                </a:lnTo>
                <a:cubicBezTo>
                  <a:pt x="7560839" y="389770"/>
                  <a:pt x="7529409" y="421200"/>
                  <a:pt x="7490638" y="421200"/>
                </a:cubicBezTo>
                <a:lnTo>
                  <a:pt x="70201" y="421200"/>
                </a:lnTo>
                <a:cubicBezTo>
                  <a:pt x="31430" y="421200"/>
                  <a:pt x="0" y="389770"/>
                  <a:pt x="0" y="350999"/>
                </a:cubicBezTo>
                <a:lnTo>
                  <a:pt x="0" y="70201"/>
                </a:lnTo>
                <a:close/>
              </a:path>
            </a:pathLst>
          </a:cu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77711" tIns="77711" rIns="77711" bIns="77711" numCol="1" spcCol="1270" anchor="ctr" anchorCtr="0">
            <a:noAutofit/>
          </a:bodyPr>
          <a:lstStyle/>
          <a:p>
            <a:pPr lvl="0" algn="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عمل به شاخص ها ومعیارهای اندیشه حضرت امام خمینی (ره ) ومقام معظم رهبری (مدظله ) در فعالیت های تربیتی </a:t>
            </a:r>
            <a:endParaRPr lang="en-US" sz="1500" kern="1200" dirty="0"/>
          </a:p>
        </p:txBody>
      </p:sp>
      <p:sp>
        <p:nvSpPr>
          <p:cNvPr id="16" name="Freeform 15"/>
          <p:cNvSpPr/>
          <p:nvPr/>
        </p:nvSpPr>
        <p:spPr>
          <a:xfrm>
            <a:off x="827585" y="4170975"/>
            <a:ext cx="7560839" cy="421200"/>
          </a:xfrm>
          <a:custGeom>
            <a:avLst/>
            <a:gdLst>
              <a:gd name="connsiteX0" fmla="*/ 0 w 7560839"/>
              <a:gd name="connsiteY0" fmla="*/ 70201 h 421200"/>
              <a:gd name="connsiteX1" fmla="*/ 70201 w 7560839"/>
              <a:gd name="connsiteY1" fmla="*/ 0 h 421200"/>
              <a:gd name="connsiteX2" fmla="*/ 7490638 w 7560839"/>
              <a:gd name="connsiteY2" fmla="*/ 0 h 421200"/>
              <a:gd name="connsiteX3" fmla="*/ 7560839 w 7560839"/>
              <a:gd name="connsiteY3" fmla="*/ 70201 h 421200"/>
              <a:gd name="connsiteX4" fmla="*/ 7560839 w 7560839"/>
              <a:gd name="connsiteY4" fmla="*/ 350999 h 421200"/>
              <a:gd name="connsiteX5" fmla="*/ 7490638 w 7560839"/>
              <a:gd name="connsiteY5" fmla="*/ 421200 h 421200"/>
              <a:gd name="connsiteX6" fmla="*/ 70201 w 7560839"/>
              <a:gd name="connsiteY6" fmla="*/ 421200 h 421200"/>
              <a:gd name="connsiteX7" fmla="*/ 0 w 7560839"/>
              <a:gd name="connsiteY7" fmla="*/ 350999 h 421200"/>
              <a:gd name="connsiteX8" fmla="*/ 0 w 7560839"/>
              <a:gd name="connsiteY8" fmla="*/ 70201 h 4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60839" h="421200">
                <a:moveTo>
                  <a:pt x="0" y="70201"/>
                </a:moveTo>
                <a:cubicBezTo>
                  <a:pt x="0" y="31430"/>
                  <a:pt x="31430" y="0"/>
                  <a:pt x="70201" y="0"/>
                </a:cubicBezTo>
                <a:lnTo>
                  <a:pt x="7490638" y="0"/>
                </a:lnTo>
                <a:cubicBezTo>
                  <a:pt x="7529409" y="0"/>
                  <a:pt x="7560839" y="31430"/>
                  <a:pt x="7560839" y="70201"/>
                </a:cubicBezTo>
                <a:lnTo>
                  <a:pt x="7560839" y="350999"/>
                </a:lnTo>
                <a:cubicBezTo>
                  <a:pt x="7560839" y="389770"/>
                  <a:pt x="7529409" y="421200"/>
                  <a:pt x="7490638" y="421200"/>
                </a:cubicBezTo>
                <a:lnTo>
                  <a:pt x="70201" y="421200"/>
                </a:lnTo>
                <a:cubicBezTo>
                  <a:pt x="31430" y="421200"/>
                  <a:pt x="0" y="389770"/>
                  <a:pt x="0" y="350999"/>
                </a:cubicBezTo>
                <a:lnTo>
                  <a:pt x="0" y="70201"/>
                </a:lnTo>
                <a:close/>
              </a:path>
            </a:pathLst>
          </a:cu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77711" tIns="77711" rIns="77711" bIns="77711" numCol="1" spcCol="1270" anchor="ctr" anchorCtr="0">
            <a:noAutofit/>
          </a:bodyPr>
          <a:lstStyle/>
          <a:p>
            <a:pPr lvl="0" algn="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پاسخگویی به سؤالات وشبهات متربیان </a:t>
            </a:r>
            <a:endParaRPr lang="en-US" sz="1500" kern="1200" dirty="0"/>
          </a:p>
        </p:txBody>
      </p:sp>
      <p:sp>
        <p:nvSpPr>
          <p:cNvPr id="17" name="Freeform 16"/>
          <p:cNvSpPr/>
          <p:nvPr/>
        </p:nvSpPr>
        <p:spPr>
          <a:xfrm>
            <a:off x="827585" y="4615215"/>
            <a:ext cx="7560839" cy="421200"/>
          </a:xfrm>
          <a:custGeom>
            <a:avLst/>
            <a:gdLst>
              <a:gd name="connsiteX0" fmla="*/ 0 w 7560839"/>
              <a:gd name="connsiteY0" fmla="*/ 70201 h 421200"/>
              <a:gd name="connsiteX1" fmla="*/ 70201 w 7560839"/>
              <a:gd name="connsiteY1" fmla="*/ 0 h 421200"/>
              <a:gd name="connsiteX2" fmla="*/ 7490638 w 7560839"/>
              <a:gd name="connsiteY2" fmla="*/ 0 h 421200"/>
              <a:gd name="connsiteX3" fmla="*/ 7560839 w 7560839"/>
              <a:gd name="connsiteY3" fmla="*/ 70201 h 421200"/>
              <a:gd name="connsiteX4" fmla="*/ 7560839 w 7560839"/>
              <a:gd name="connsiteY4" fmla="*/ 350999 h 421200"/>
              <a:gd name="connsiteX5" fmla="*/ 7490638 w 7560839"/>
              <a:gd name="connsiteY5" fmla="*/ 421200 h 421200"/>
              <a:gd name="connsiteX6" fmla="*/ 70201 w 7560839"/>
              <a:gd name="connsiteY6" fmla="*/ 421200 h 421200"/>
              <a:gd name="connsiteX7" fmla="*/ 0 w 7560839"/>
              <a:gd name="connsiteY7" fmla="*/ 350999 h 421200"/>
              <a:gd name="connsiteX8" fmla="*/ 0 w 7560839"/>
              <a:gd name="connsiteY8" fmla="*/ 70201 h 4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60839" h="421200">
                <a:moveTo>
                  <a:pt x="0" y="70201"/>
                </a:moveTo>
                <a:cubicBezTo>
                  <a:pt x="0" y="31430"/>
                  <a:pt x="31430" y="0"/>
                  <a:pt x="70201" y="0"/>
                </a:cubicBezTo>
                <a:lnTo>
                  <a:pt x="7490638" y="0"/>
                </a:lnTo>
                <a:cubicBezTo>
                  <a:pt x="7529409" y="0"/>
                  <a:pt x="7560839" y="31430"/>
                  <a:pt x="7560839" y="70201"/>
                </a:cubicBezTo>
                <a:lnTo>
                  <a:pt x="7560839" y="350999"/>
                </a:lnTo>
                <a:cubicBezTo>
                  <a:pt x="7560839" y="389770"/>
                  <a:pt x="7529409" y="421200"/>
                  <a:pt x="7490638" y="421200"/>
                </a:cubicBezTo>
                <a:lnTo>
                  <a:pt x="70201" y="421200"/>
                </a:lnTo>
                <a:cubicBezTo>
                  <a:pt x="31430" y="421200"/>
                  <a:pt x="0" y="389770"/>
                  <a:pt x="0" y="350999"/>
                </a:cubicBezTo>
                <a:lnTo>
                  <a:pt x="0" y="70201"/>
                </a:lnTo>
                <a:close/>
              </a:path>
            </a:pathLst>
          </a:cu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77711" tIns="77711" rIns="77711" bIns="77711" numCol="1" spcCol="1270" anchor="ctr" anchorCtr="0">
            <a:noAutofit/>
          </a:bodyPr>
          <a:lstStyle/>
          <a:p>
            <a:pPr lvl="0" algn="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آسیب شناسی تربیتی ، معرفتی وبصیرتی متربیان واعمال راه کارهای متناسب با اعضای حلقه جهت برون رفت از آنها </a:t>
            </a:r>
            <a:endParaRPr lang="en-US" sz="1500" kern="1200" dirty="0"/>
          </a:p>
        </p:txBody>
      </p:sp>
      <p:sp>
        <p:nvSpPr>
          <p:cNvPr id="18" name="Freeform 17"/>
          <p:cNvSpPr/>
          <p:nvPr/>
        </p:nvSpPr>
        <p:spPr>
          <a:xfrm>
            <a:off x="827585" y="5059456"/>
            <a:ext cx="7560839" cy="421200"/>
          </a:xfrm>
          <a:custGeom>
            <a:avLst/>
            <a:gdLst>
              <a:gd name="connsiteX0" fmla="*/ 0 w 7560839"/>
              <a:gd name="connsiteY0" fmla="*/ 70201 h 421200"/>
              <a:gd name="connsiteX1" fmla="*/ 70201 w 7560839"/>
              <a:gd name="connsiteY1" fmla="*/ 0 h 421200"/>
              <a:gd name="connsiteX2" fmla="*/ 7490638 w 7560839"/>
              <a:gd name="connsiteY2" fmla="*/ 0 h 421200"/>
              <a:gd name="connsiteX3" fmla="*/ 7560839 w 7560839"/>
              <a:gd name="connsiteY3" fmla="*/ 70201 h 421200"/>
              <a:gd name="connsiteX4" fmla="*/ 7560839 w 7560839"/>
              <a:gd name="connsiteY4" fmla="*/ 350999 h 421200"/>
              <a:gd name="connsiteX5" fmla="*/ 7490638 w 7560839"/>
              <a:gd name="connsiteY5" fmla="*/ 421200 h 421200"/>
              <a:gd name="connsiteX6" fmla="*/ 70201 w 7560839"/>
              <a:gd name="connsiteY6" fmla="*/ 421200 h 421200"/>
              <a:gd name="connsiteX7" fmla="*/ 0 w 7560839"/>
              <a:gd name="connsiteY7" fmla="*/ 350999 h 421200"/>
              <a:gd name="connsiteX8" fmla="*/ 0 w 7560839"/>
              <a:gd name="connsiteY8" fmla="*/ 70201 h 4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60839" h="421200">
                <a:moveTo>
                  <a:pt x="0" y="70201"/>
                </a:moveTo>
                <a:cubicBezTo>
                  <a:pt x="0" y="31430"/>
                  <a:pt x="31430" y="0"/>
                  <a:pt x="70201" y="0"/>
                </a:cubicBezTo>
                <a:lnTo>
                  <a:pt x="7490638" y="0"/>
                </a:lnTo>
                <a:cubicBezTo>
                  <a:pt x="7529409" y="0"/>
                  <a:pt x="7560839" y="31430"/>
                  <a:pt x="7560839" y="70201"/>
                </a:cubicBezTo>
                <a:lnTo>
                  <a:pt x="7560839" y="350999"/>
                </a:lnTo>
                <a:cubicBezTo>
                  <a:pt x="7560839" y="389770"/>
                  <a:pt x="7529409" y="421200"/>
                  <a:pt x="7490638" y="421200"/>
                </a:cubicBezTo>
                <a:lnTo>
                  <a:pt x="70201" y="421200"/>
                </a:lnTo>
                <a:cubicBezTo>
                  <a:pt x="31430" y="421200"/>
                  <a:pt x="0" y="389770"/>
                  <a:pt x="0" y="350999"/>
                </a:cubicBezTo>
                <a:lnTo>
                  <a:pt x="0" y="70201"/>
                </a:lnTo>
                <a:close/>
              </a:path>
            </a:pathLst>
          </a:cu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77711" tIns="77711" rIns="77711" bIns="77711" numCol="1" spcCol="1270" anchor="ctr" anchorCtr="0">
            <a:noAutofit/>
          </a:bodyPr>
          <a:lstStyle/>
          <a:p>
            <a:pPr lvl="0" algn="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ارزشیابی مستمر متربیان به لحاظ میزان تربیت یافتگی </a:t>
            </a:r>
            <a:endParaRPr lang="en-US" sz="1500" kern="1200" dirty="0"/>
          </a:p>
        </p:txBody>
      </p:sp>
      <p:sp>
        <p:nvSpPr>
          <p:cNvPr id="19" name="Freeform 18"/>
          <p:cNvSpPr/>
          <p:nvPr/>
        </p:nvSpPr>
        <p:spPr>
          <a:xfrm>
            <a:off x="827585" y="5503696"/>
            <a:ext cx="7560839" cy="421200"/>
          </a:xfrm>
          <a:custGeom>
            <a:avLst/>
            <a:gdLst>
              <a:gd name="connsiteX0" fmla="*/ 0 w 7560839"/>
              <a:gd name="connsiteY0" fmla="*/ 70201 h 421200"/>
              <a:gd name="connsiteX1" fmla="*/ 70201 w 7560839"/>
              <a:gd name="connsiteY1" fmla="*/ 0 h 421200"/>
              <a:gd name="connsiteX2" fmla="*/ 7490638 w 7560839"/>
              <a:gd name="connsiteY2" fmla="*/ 0 h 421200"/>
              <a:gd name="connsiteX3" fmla="*/ 7560839 w 7560839"/>
              <a:gd name="connsiteY3" fmla="*/ 70201 h 421200"/>
              <a:gd name="connsiteX4" fmla="*/ 7560839 w 7560839"/>
              <a:gd name="connsiteY4" fmla="*/ 350999 h 421200"/>
              <a:gd name="connsiteX5" fmla="*/ 7490638 w 7560839"/>
              <a:gd name="connsiteY5" fmla="*/ 421200 h 421200"/>
              <a:gd name="connsiteX6" fmla="*/ 70201 w 7560839"/>
              <a:gd name="connsiteY6" fmla="*/ 421200 h 421200"/>
              <a:gd name="connsiteX7" fmla="*/ 0 w 7560839"/>
              <a:gd name="connsiteY7" fmla="*/ 350999 h 421200"/>
              <a:gd name="connsiteX8" fmla="*/ 0 w 7560839"/>
              <a:gd name="connsiteY8" fmla="*/ 70201 h 4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60839" h="421200">
                <a:moveTo>
                  <a:pt x="0" y="70201"/>
                </a:moveTo>
                <a:cubicBezTo>
                  <a:pt x="0" y="31430"/>
                  <a:pt x="31430" y="0"/>
                  <a:pt x="70201" y="0"/>
                </a:cubicBezTo>
                <a:lnTo>
                  <a:pt x="7490638" y="0"/>
                </a:lnTo>
                <a:cubicBezTo>
                  <a:pt x="7529409" y="0"/>
                  <a:pt x="7560839" y="31430"/>
                  <a:pt x="7560839" y="70201"/>
                </a:cubicBezTo>
                <a:lnTo>
                  <a:pt x="7560839" y="350999"/>
                </a:lnTo>
                <a:cubicBezTo>
                  <a:pt x="7560839" y="389770"/>
                  <a:pt x="7529409" y="421200"/>
                  <a:pt x="7490638" y="421200"/>
                </a:cubicBezTo>
                <a:lnTo>
                  <a:pt x="70201" y="421200"/>
                </a:lnTo>
                <a:cubicBezTo>
                  <a:pt x="31430" y="421200"/>
                  <a:pt x="0" y="389770"/>
                  <a:pt x="0" y="350999"/>
                </a:cubicBezTo>
                <a:lnTo>
                  <a:pt x="0" y="70201"/>
                </a:lnTo>
                <a:close/>
              </a:path>
            </a:pathLst>
          </a:cu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77711" tIns="77711" rIns="77711" bIns="77711" numCol="1" spcCol="1270" anchor="ctr" anchorCtr="0">
            <a:noAutofit/>
          </a:bodyPr>
          <a:lstStyle/>
          <a:p>
            <a:pPr lvl="0" algn="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ارائه مشاوره تربیتی ، معرفتی و بصیرتی به متربیان </a:t>
            </a:r>
            <a:endParaRPr lang="en-US" sz="1500" kern="1200" dirty="0"/>
          </a:p>
        </p:txBody>
      </p:sp>
      <p:sp>
        <p:nvSpPr>
          <p:cNvPr id="20" name="Freeform 19"/>
          <p:cNvSpPr/>
          <p:nvPr/>
        </p:nvSpPr>
        <p:spPr>
          <a:xfrm>
            <a:off x="827585" y="5947936"/>
            <a:ext cx="7560839" cy="421200"/>
          </a:xfrm>
          <a:custGeom>
            <a:avLst/>
            <a:gdLst>
              <a:gd name="connsiteX0" fmla="*/ 0 w 7560839"/>
              <a:gd name="connsiteY0" fmla="*/ 70201 h 421200"/>
              <a:gd name="connsiteX1" fmla="*/ 70201 w 7560839"/>
              <a:gd name="connsiteY1" fmla="*/ 0 h 421200"/>
              <a:gd name="connsiteX2" fmla="*/ 7490638 w 7560839"/>
              <a:gd name="connsiteY2" fmla="*/ 0 h 421200"/>
              <a:gd name="connsiteX3" fmla="*/ 7560839 w 7560839"/>
              <a:gd name="connsiteY3" fmla="*/ 70201 h 421200"/>
              <a:gd name="connsiteX4" fmla="*/ 7560839 w 7560839"/>
              <a:gd name="connsiteY4" fmla="*/ 350999 h 421200"/>
              <a:gd name="connsiteX5" fmla="*/ 7490638 w 7560839"/>
              <a:gd name="connsiteY5" fmla="*/ 421200 h 421200"/>
              <a:gd name="connsiteX6" fmla="*/ 70201 w 7560839"/>
              <a:gd name="connsiteY6" fmla="*/ 421200 h 421200"/>
              <a:gd name="connsiteX7" fmla="*/ 0 w 7560839"/>
              <a:gd name="connsiteY7" fmla="*/ 350999 h 421200"/>
              <a:gd name="connsiteX8" fmla="*/ 0 w 7560839"/>
              <a:gd name="connsiteY8" fmla="*/ 70201 h 4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60839" h="421200">
                <a:moveTo>
                  <a:pt x="0" y="70201"/>
                </a:moveTo>
                <a:cubicBezTo>
                  <a:pt x="0" y="31430"/>
                  <a:pt x="31430" y="0"/>
                  <a:pt x="70201" y="0"/>
                </a:cubicBezTo>
                <a:lnTo>
                  <a:pt x="7490638" y="0"/>
                </a:lnTo>
                <a:cubicBezTo>
                  <a:pt x="7529409" y="0"/>
                  <a:pt x="7560839" y="31430"/>
                  <a:pt x="7560839" y="70201"/>
                </a:cubicBezTo>
                <a:lnTo>
                  <a:pt x="7560839" y="350999"/>
                </a:lnTo>
                <a:cubicBezTo>
                  <a:pt x="7560839" y="389770"/>
                  <a:pt x="7529409" y="421200"/>
                  <a:pt x="7490638" y="421200"/>
                </a:cubicBezTo>
                <a:lnTo>
                  <a:pt x="70201" y="421200"/>
                </a:lnTo>
                <a:cubicBezTo>
                  <a:pt x="31430" y="421200"/>
                  <a:pt x="0" y="389770"/>
                  <a:pt x="0" y="350999"/>
                </a:cubicBezTo>
                <a:lnTo>
                  <a:pt x="0" y="70201"/>
                </a:lnTo>
                <a:close/>
              </a:path>
            </a:pathLst>
          </a:cu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77711" tIns="77711" rIns="77711" bIns="77711" numCol="1" spcCol="1270" anchor="ctr" anchorCtr="0">
            <a:noAutofit/>
          </a:bodyPr>
          <a:lstStyle/>
          <a:p>
            <a:pPr lvl="0" algn="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ارتباط چهره به چهره ، دوطرفه ومستمر با متربیان </a:t>
            </a:r>
            <a:endParaRPr lang="en-US" sz="1500" kern="1200" dirty="0"/>
          </a:p>
        </p:txBody>
      </p:sp>
      <p:sp>
        <p:nvSpPr>
          <p:cNvPr id="21" name="Freeform 20"/>
          <p:cNvSpPr/>
          <p:nvPr/>
        </p:nvSpPr>
        <p:spPr>
          <a:xfrm>
            <a:off x="827585" y="6392176"/>
            <a:ext cx="7560839" cy="421200"/>
          </a:xfrm>
          <a:custGeom>
            <a:avLst/>
            <a:gdLst>
              <a:gd name="connsiteX0" fmla="*/ 0 w 7560839"/>
              <a:gd name="connsiteY0" fmla="*/ 70201 h 421200"/>
              <a:gd name="connsiteX1" fmla="*/ 70201 w 7560839"/>
              <a:gd name="connsiteY1" fmla="*/ 0 h 421200"/>
              <a:gd name="connsiteX2" fmla="*/ 7490638 w 7560839"/>
              <a:gd name="connsiteY2" fmla="*/ 0 h 421200"/>
              <a:gd name="connsiteX3" fmla="*/ 7560839 w 7560839"/>
              <a:gd name="connsiteY3" fmla="*/ 70201 h 421200"/>
              <a:gd name="connsiteX4" fmla="*/ 7560839 w 7560839"/>
              <a:gd name="connsiteY4" fmla="*/ 350999 h 421200"/>
              <a:gd name="connsiteX5" fmla="*/ 7490638 w 7560839"/>
              <a:gd name="connsiteY5" fmla="*/ 421200 h 421200"/>
              <a:gd name="connsiteX6" fmla="*/ 70201 w 7560839"/>
              <a:gd name="connsiteY6" fmla="*/ 421200 h 421200"/>
              <a:gd name="connsiteX7" fmla="*/ 0 w 7560839"/>
              <a:gd name="connsiteY7" fmla="*/ 350999 h 421200"/>
              <a:gd name="connsiteX8" fmla="*/ 0 w 7560839"/>
              <a:gd name="connsiteY8" fmla="*/ 70201 h 4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60839" h="421200">
                <a:moveTo>
                  <a:pt x="0" y="70201"/>
                </a:moveTo>
                <a:cubicBezTo>
                  <a:pt x="0" y="31430"/>
                  <a:pt x="31430" y="0"/>
                  <a:pt x="70201" y="0"/>
                </a:cubicBezTo>
                <a:lnTo>
                  <a:pt x="7490638" y="0"/>
                </a:lnTo>
                <a:cubicBezTo>
                  <a:pt x="7529409" y="0"/>
                  <a:pt x="7560839" y="31430"/>
                  <a:pt x="7560839" y="70201"/>
                </a:cubicBezTo>
                <a:lnTo>
                  <a:pt x="7560839" y="350999"/>
                </a:lnTo>
                <a:cubicBezTo>
                  <a:pt x="7560839" y="389770"/>
                  <a:pt x="7529409" y="421200"/>
                  <a:pt x="7490638" y="421200"/>
                </a:cubicBezTo>
                <a:lnTo>
                  <a:pt x="70201" y="421200"/>
                </a:lnTo>
                <a:cubicBezTo>
                  <a:pt x="31430" y="421200"/>
                  <a:pt x="0" y="389770"/>
                  <a:pt x="0" y="350999"/>
                </a:cubicBezTo>
                <a:lnTo>
                  <a:pt x="0" y="70201"/>
                </a:lnTo>
                <a:close/>
              </a:path>
            </a:pathLst>
          </a:cu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spcFirstLastPara="0" vert="horz" wrap="square" lIns="77711" tIns="77711" rIns="77711" bIns="77711" numCol="1" spcCol="1270" anchor="ctr" anchorCtr="0">
            <a:noAutofit/>
          </a:bodyPr>
          <a:lstStyle/>
          <a:p>
            <a:pPr lvl="0" algn="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مراقبت از رشد تحصیلی متربیان (در صورتی که محصل باشند ) </a:t>
            </a:r>
            <a:endParaRPr lang="en-US" sz="1500" kern="1200" dirty="0"/>
          </a:p>
        </p:txBody>
      </p:sp>
      <p:sp>
        <p:nvSpPr>
          <p:cNvPr id="3" name="Freeform 2"/>
          <p:cNvSpPr/>
          <p:nvPr/>
        </p:nvSpPr>
        <p:spPr>
          <a:xfrm>
            <a:off x="1547664" y="1710413"/>
            <a:ext cx="6456040" cy="372251"/>
          </a:xfrm>
          <a:custGeom>
            <a:avLst/>
            <a:gdLst>
              <a:gd name="connsiteX0" fmla="*/ 0 w 6456040"/>
              <a:gd name="connsiteY0" fmla="*/ 62043 h 372251"/>
              <a:gd name="connsiteX1" fmla="*/ 62043 w 6456040"/>
              <a:gd name="connsiteY1" fmla="*/ 0 h 372251"/>
              <a:gd name="connsiteX2" fmla="*/ 6393997 w 6456040"/>
              <a:gd name="connsiteY2" fmla="*/ 0 h 372251"/>
              <a:gd name="connsiteX3" fmla="*/ 6456040 w 6456040"/>
              <a:gd name="connsiteY3" fmla="*/ 62043 h 372251"/>
              <a:gd name="connsiteX4" fmla="*/ 6456040 w 6456040"/>
              <a:gd name="connsiteY4" fmla="*/ 310208 h 372251"/>
              <a:gd name="connsiteX5" fmla="*/ 6393997 w 6456040"/>
              <a:gd name="connsiteY5" fmla="*/ 372251 h 372251"/>
              <a:gd name="connsiteX6" fmla="*/ 62043 w 6456040"/>
              <a:gd name="connsiteY6" fmla="*/ 372251 h 372251"/>
              <a:gd name="connsiteX7" fmla="*/ 0 w 6456040"/>
              <a:gd name="connsiteY7" fmla="*/ 310208 h 372251"/>
              <a:gd name="connsiteX8" fmla="*/ 0 w 6456040"/>
              <a:gd name="connsiteY8" fmla="*/ 62043 h 372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56040" h="372251">
                <a:moveTo>
                  <a:pt x="0" y="62043"/>
                </a:moveTo>
                <a:cubicBezTo>
                  <a:pt x="0" y="27778"/>
                  <a:pt x="27778" y="0"/>
                  <a:pt x="62043" y="0"/>
                </a:cubicBezTo>
                <a:lnTo>
                  <a:pt x="6393997" y="0"/>
                </a:lnTo>
                <a:cubicBezTo>
                  <a:pt x="6428262" y="0"/>
                  <a:pt x="6456040" y="27778"/>
                  <a:pt x="6456040" y="62043"/>
                </a:cubicBezTo>
                <a:lnTo>
                  <a:pt x="6456040" y="310208"/>
                </a:lnTo>
                <a:cubicBezTo>
                  <a:pt x="6456040" y="344473"/>
                  <a:pt x="6428262" y="372251"/>
                  <a:pt x="6393997" y="372251"/>
                </a:cubicBezTo>
                <a:lnTo>
                  <a:pt x="62043" y="372251"/>
                </a:lnTo>
                <a:cubicBezTo>
                  <a:pt x="27778" y="372251"/>
                  <a:pt x="0" y="344473"/>
                  <a:pt x="0" y="310208"/>
                </a:cubicBezTo>
                <a:lnTo>
                  <a:pt x="0" y="62043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75322" tIns="75322" rIns="75322" bIns="75322" numCol="1" spcCol="1270" anchor="ctr" anchorCtr="0">
            <a:noAutofit/>
          </a:bodyPr>
          <a:lstStyle/>
          <a:p>
            <a:pPr lvl="0" algn="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ایجاد انگیزه وتداوم آن جهت حضور فعال در برنامه های بسیج </a:t>
            </a:r>
            <a:endParaRPr lang="en-US" sz="1500" kern="1200" dirty="0"/>
          </a:p>
        </p:txBody>
      </p:sp>
      <p:sp>
        <p:nvSpPr>
          <p:cNvPr id="6" name="Freeform 5"/>
          <p:cNvSpPr/>
          <p:nvPr/>
        </p:nvSpPr>
        <p:spPr>
          <a:xfrm>
            <a:off x="1547664" y="2095392"/>
            <a:ext cx="6456040" cy="372251"/>
          </a:xfrm>
          <a:custGeom>
            <a:avLst/>
            <a:gdLst>
              <a:gd name="connsiteX0" fmla="*/ 0 w 6456040"/>
              <a:gd name="connsiteY0" fmla="*/ 62043 h 372251"/>
              <a:gd name="connsiteX1" fmla="*/ 62043 w 6456040"/>
              <a:gd name="connsiteY1" fmla="*/ 0 h 372251"/>
              <a:gd name="connsiteX2" fmla="*/ 6393997 w 6456040"/>
              <a:gd name="connsiteY2" fmla="*/ 0 h 372251"/>
              <a:gd name="connsiteX3" fmla="*/ 6456040 w 6456040"/>
              <a:gd name="connsiteY3" fmla="*/ 62043 h 372251"/>
              <a:gd name="connsiteX4" fmla="*/ 6456040 w 6456040"/>
              <a:gd name="connsiteY4" fmla="*/ 310208 h 372251"/>
              <a:gd name="connsiteX5" fmla="*/ 6393997 w 6456040"/>
              <a:gd name="connsiteY5" fmla="*/ 372251 h 372251"/>
              <a:gd name="connsiteX6" fmla="*/ 62043 w 6456040"/>
              <a:gd name="connsiteY6" fmla="*/ 372251 h 372251"/>
              <a:gd name="connsiteX7" fmla="*/ 0 w 6456040"/>
              <a:gd name="connsiteY7" fmla="*/ 310208 h 372251"/>
              <a:gd name="connsiteX8" fmla="*/ 0 w 6456040"/>
              <a:gd name="connsiteY8" fmla="*/ 62043 h 372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56040" h="372251">
                <a:moveTo>
                  <a:pt x="0" y="62043"/>
                </a:moveTo>
                <a:cubicBezTo>
                  <a:pt x="0" y="27778"/>
                  <a:pt x="27778" y="0"/>
                  <a:pt x="62043" y="0"/>
                </a:cubicBezTo>
                <a:lnTo>
                  <a:pt x="6393997" y="0"/>
                </a:lnTo>
                <a:cubicBezTo>
                  <a:pt x="6428262" y="0"/>
                  <a:pt x="6456040" y="27778"/>
                  <a:pt x="6456040" y="62043"/>
                </a:cubicBezTo>
                <a:lnTo>
                  <a:pt x="6456040" y="310208"/>
                </a:lnTo>
                <a:cubicBezTo>
                  <a:pt x="6456040" y="344473"/>
                  <a:pt x="6428262" y="372251"/>
                  <a:pt x="6393997" y="372251"/>
                </a:cubicBezTo>
                <a:lnTo>
                  <a:pt x="62043" y="372251"/>
                </a:lnTo>
                <a:cubicBezTo>
                  <a:pt x="27778" y="372251"/>
                  <a:pt x="0" y="344473"/>
                  <a:pt x="0" y="310208"/>
                </a:cubicBezTo>
                <a:lnTo>
                  <a:pt x="0" y="62043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75322" tIns="75322" rIns="75322" bIns="75322" numCol="1" spcCol="1270" anchor="ctr" anchorCtr="0">
            <a:noAutofit/>
          </a:bodyPr>
          <a:lstStyle/>
          <a:p>
            <a:pPr lvl="0" algn="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تلاش برای جلب اعتماد متربیان نسبت به فعالیت های تربیتی بسیج </a:t>
            </a:r>
            <a:endParaRPr lang="en-US" sz="1500" kern="1200" dirty="0"/>
          </a:p>
        </p:txBody>
      </p:sp>
      <p:sp>
        <p:nvSpPr>
          <p:cNvPr id="9" name="Freeform 8"/>
          <p:cNvSpPr/>
          <p:nvPr/>
        </p:nvSpPr>
        <p:spPr>
          <a:xfrm>
            <a:off x="1547664" y="2480370"/>
            <a:ext cx="6456040" cy="372251"/>
          </a:xfrm>
          <a:custGeom>
            <a:avLst/>
            <a:gdLst>
              <a:gd name="connsiteX0" fmla="*/ 0 w 6456040"/>
              <a:gd name="connsiteY0" fmla="*/ 62043 h 372251"/>
              <a:gd name="connsiteX1" fmla="*/ 62043 w 6456040"/>
              <a:gd name="connsiteY1" fmla="*/ 0 h 372251"/>
              <a:gd name="connsiteX2" fmla="*/ 6393997 w 6456040"/>
              <a:gd name="connsiteY2" fmla="*/ 0 h 372251"/>
              <a:gd name="connsiteX3" fmla="*/ 6456040 w 6456040"/>
              <a:gd name="connsiteY3" fmla="*/ 62043 h 372251"/>
              <a:gd name="connsiteX4" fmla="*/ 6456040 w 6456040"/>
              <a:gd name="connsiteY4" fmla="*/ 310208 h 372251"/>
              <a:gd name="connsiteX5" fmla="*/ 6393997 w 6456040"/>
              <a:gd name="connsiteY5" fmla="*/ 372251 h 372251"/>
              <a:gd name="connsiteX6" fmla="*/ 62043 w 6456040"/>
              <a:gd name="connsiteY6" fmla="*/ 372251 h 372251"/>
              <a:gd name="connsiteX7" fmla="*/ 0 w 6456040"/>
              <a:gd name="connsiteY7" fmla="*/ 310208 h 372251"/>
              <a:gd name="connsiteX8" fmla="*/ 0 w 6456040"/>
              <a:gd name="connsiteY8" fmla="*/ 62043 h 372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56040" h="372251">
                <a:moveTo>
                  <a:pt x="0" y="62043"/>
                </a:moveTo>
                <a:cubicBezTo>
                  <a:pt x="0" y="27778"/>
                  <a:pt x="27778" y="0"/>
                  <a:pt x="62043" y="0"/>
                </a:cubicBezTo>
                <a:lnTo>
                  <a:pt x="6393997" y="0"/>
                </a:lnTo>
                <a:cubicBezTo>
                  <a:pt x="6428262" y="0"/>
                  <a:pt x="6456040" y="27778"/>
                  <a:pt x="6456040" y="62043"/>
                </a:cubicBezTo>
                <a:lnTo>
                  <a:pt x="6456040" y="310208"/>
                </a:lnTo>
                <a:cubicBezTo>
                  <a:pt x="6456040" y="344473"/>
                  <a:pt x="6428262" y="372251"/>
                  <a:pt x="6393997" y="372251"/>
                </a:cubicBezTo>
                <a:lnTo>
                  <a:pt x="62043" y="372251"/>
                </a:lnTo>
                <a:cubicBezTo>
                  <a:pt x="27778" y="372251"/>
                  <a:pt x="0" y="344473"/>
                  <a:pt x="0" y="310208"/>
                </a:cubicBezTo>
                <a:lnTo>
                  <a:pt x="0" y="62043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75322" tIns="75322" rIns="75322" bIns="75322" numCol="1" spcCol="1270" anchor="ctr" anchorCtr="0">
            <a:noAutofit/>
          </a:bodyPr>
          <a:lstStyle/>
          <a:p>
            <a:pPr lvl="0" algn="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هماهنگی وهم افزایی بین برنامه های حلقه های تربیتی وسایر فعالیت های پایگاه </a:t>
            </a:r>
            <a:endParaRPr lang="en-US" sz="1500" kern="1200" dirty="0"/>
          </a:p>
        </p:txBody>
      </p:sp>
      <p:sp>
        <p:nvSpPr>
          <p:cNvPr id="13" name="Rectangle 12"/>
          <p:cNvSpPr/>
          <p:nvPr/>
        </p:nvSpPr>
        <p:spPr>
          <a:xfrm>
            <a:off x="3347864" y="1340768"/>
            <a:ext cx="3169457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fa-IR" dirty="0">
                <a:solidFill>
                  <a:schemeClr val="tx1"/>
                </a:solidFill>
                <a:cs typeface="B Titr" pitchFamily="2" charset="-78"/>
              </a:rPr>
              <a:t>الف – وظایف سرگروه نسبت به پایگاه </a:t>
            </a:r>
            <a:endParaRPr lang="en-US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347864" y="2915652"/>
            <a:ext cx="3127779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/>
            <a:r>
              <a:rPr lang="fa-IR" dirty="0">
                <a:solidFill>
                  <a:schemeClr val="tx1"/>
                </a:solidFill>
                <a:cs typeface="B Titr" pitchFamily="2" charset="-78"/>
              </a:rPr>
              <a:t>ب- وظایف سرگروه نسبت به متربیان</a:t>
            </a:r>
            <a:endParaRPr lang="en-US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18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1291907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15" name="Freeform 14"/>
          <p:cNvSpPr/>
          <p:nvPr/>
        </p:nvSpPr>
        <p:spPr>
          <a:xfrm>
            <a:off x="1403648" y="2468860"/>
            <a:ext cx="6480719" cy="424710"/>
          </a:xfrm>
          <a:custGeom>
            <a:avLst/>
            <a:gdLst>
              <a:gd name="connsiteX0" fmla="*/ 0 w 6480719"/>
              <a:gd name="connsiteY0" fmla="*/ 70786 h 424710"/>
              <a:gd name="connsiteX1" fmla="*/ 70786 w 6480719"/>
              <a:gd name="connsiteY1" fmla="*/ 0 h 424710"/>
              <a:gd name="connsiteX2" fmla="*/ 6409933 w 6480719"/>
              <a:gd name="connsiteY2" fmla="*/ 0 h 424710"/>
              <a:gd name="connsiteX3" fmla="*/ 6480719 w 6480719"/>
              <a:gd name="connsiteY3" fmla="*/ 70786 h 424710"/>
              <a:gd name="connsiteX4" fmla="*/ 6480719 w 6480719"/>
              <a:gd name="connsiteY4" fmla="*/ 353924 h 424710"/>
              <a:gd name="connsiteX5" fmla="*/ 6409933 w 6480719"/>
              <a:gd name="connsiteY5" fmla="*/ 424710 h 424710"/>
              <a:gd name="connsiteX6" fmla="*/ 70786 w 6480719"/>
              <a:gd name="connsiteY6" fmla="*/ 424710 h 424710"/>
              <a:gd name="connsiteX7" fmla="*/ 0 w 6480719"/>
              <a:gd name="connsiteY7" fmla="*/ 353924 h 424710"/>
              <a:gd name="connsiteX8" fmla="*/ 0 w 6480719"/>
              <a:gd name="connsiteY8" fmla="*/ 70786 h 42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80719" h="424710">
                <a:moveTo>
                  <a:pt x="0" y="70786"/>
                </a:moveTo>
                <a:cubicBezTo>
                  <a:pt x="0" y="31692"/>
                  <a:pt x="31692" y="0"/>
                  <a:pt x="70786" y="0"/>
                </a:cubicBezTo>
                <a:lnTo>
                  <a:pt x="6409933" y="0"/>
                </a:lnTo>
                <a:cubicBezTo>
                  <a:pt x="6449027" y="0"/>
                  <a:pt x="6480719" y="31692"/>
                  <a:pt x="6480719" y="70786"/>
                </a:cubicBezTo>
                <a:lnTo>
                  <a:pt x="6480719" y="353924"/>
                </a:lnTo>
                <a:cubicBezTo>
                  <a:pt x="6480719" y="393018"/>
                  <a:pt x="6449027" y="424710"/>
                  <a:pt x="6409933" y="424710"/>
                </a:cubicBezTo>
                <a:lnTo>
                  <a:pt x="70786" y="424710"/>
                </a:lnTo>
                <a:cubicBezTo>
                  <a:pt x="31692" y="424710"/>
                  <a:pt x="0" y="393018"/>
                  <a:pt x="0" y="353924"/>
                </a:cubicBezTo>
                <a:lnTo>
                  <a:pt x="0" y="70786"/>
                </a:lnTo>
                <a:close/>
              </a:path>
            </a:pathLst>
          </a:cu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spcFirstLastPara="0" vert="horz" wrap="square" lIns="77883" tIns="77883" rIns="77883" bIns="77883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حفظ نظم وانظباط در مسجد </a:t>
            </a:r>
            <a:endParaRPr lang="en-US" sz="1500" b="1" kern="1200" dirty="0"/>
          </a:p>
        </p:txBody>
      </p:sp>
      <p:sp>
        <p:nvSpPr>
          <p:cNvPr id="16" name="Freeform 15"/>
          <p:cNvSpPr/>
          <p:nvPr/>
        </p:nvSpPr>
        <p:spPr>
          <a:xfrm>
            <a:off x="1403648" y="2956930"/>
            <a:ext cx="6480719" cy="424710"/>
          </a:xfrm>
          <a:custGeom>
            <a:avLst/>
            <a:gdLst>
              <a:gd name="connsiteX0" fmla="*/ 0 w 6480719"/>
              <a:gd name="connsiteY0" fmla="*/ 70786 h 424710"/>
              <a:gd name="connsiteX1" fmla="*/ 70786 w 6480719"/>
              <a:gd name="connsiteY1" fmla="*/ 0 h 424710"/>
              <a:gd name="connsiteX2" fmla="*/ 6409933 w 6480719"/>
              <a:gd name="connsiteY2" fmla="*/ 0 h 424710"/>
              <a:gd name="connsiteX3" fmla="*/ 6480719 w 6480719"/>
              <a:gd name="connsiteY3" fmla="*/ 70786 h 424710"/>
              <a:gd name="connsiteX4" fmla="*/ 6480719 w 6480719"/>
              <a:gd name="connsiteY4" fmla="*/ 353924 h 424710"/>
              <a:gd name="connsiteX5" fmla="*/ 6409933 w 6480719"/>
              <a:gd name="connsiteY5" fmla="*/ 424710 h 424710"/>
              <a:gd name="connsiteX6" fmla="*/ 70786 w 6480719"/>
              <a:gd name="connsiteY6" fmla="*/ 424710 h 424710"/>
              <a:gd name="connsiteX7" fmla="*/ 0 w 6480719"/>
              <a:gd name="connsiteY7" fmla="*/ 353924 h 424710"/>
              <a:gd name="connsiteX8" fmla="*/ 0 w 6480719"/>
              <a:gd name="connsiteY8" fmla="*/ 70786 h 42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80719" h="424710">
                <a:moveTo>
                  <a:pt x="0" y="70786"/>
                </a:moveTo>
                <a:cubicBezTo>
                  <a:pt x="0" y="31692"/>
                  <a:pt x="31692" y="0"/>
                  <a:pt x="70786" y="0"/>
                </a:cubicBezTo>
                <a:lnTo>
                  <a:pt x="6409933" y="0"/>
                </a:lnTo>
                <a:cubicBezTo>
                  <a:pt x="6449027" y="0"/>
                  <a:pt x="6480719" y="31692"/>
                  <a:pt x="6480719" y="70786"/>
                </a:cubicBezTo>
                <a:lnTo>
                  <a:pt x="6480719" y="353924"/>
                </a:lnTo>
                <a:cubicBezTo>
                  <a:pt x="6480719" y="393018"/>
                  <a:pt x="6449027" y="424710"/>
                  <a:pt x="6409933" y="424710"/>
                </a:cubicBezTo>
                <a:lnTo>
                  <a:pt x="70786" y="424710"/>
                </a:lnTo>
                <a:cubicBezTo>
                  <a:pt x="31692" y="424710"/>
                  <a:pt x="0" y="393018"/>
                  <a:pt x="0" y="353924"/>
                </a:cubicBezTo>
                <a:lnTo>
                  <a:pt x="0" y="70786"/>
                </a:lnTo>
                <a:close/>
              </a:path>
            </a:pathLst>
          </a:cu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spcFirstLastPara="0" vert="horz" wrap="square" lIns="77883" tIns="77883" rIns="77883" bIns="77883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برگزاری جلسات گروهی در مسجد </a:t>
            </a:r>
            <a:endParaRPr lang="en-US" sz="1500" b="1" kern="1200" dirty="0"/>
          </a:p>
        </p:txBody>
      </p:sp>
      <p:sp>
        <p:nvSpPr>
          <p:cNvPr id="17" name="Freeform 16"/>
          <p:cNvSpPr/>
          <p:nvPr/>
        </p:nvSpPr>
        <p:spPr>
          <a:xfrm>
            <a:off x="1403648" y="3445001"/>
            <a:ext cx="6480719" cy="424710"/>
          </a:xfrm>
          <a:custGeom>
            <a:avLst/>
            <a:gdLst>
              <a:gd name="connsiteX0" fmla="*/ 0 w 6480719"/>
              <a:gd name="connsiteY0" fmla="*/ 70786 h 424710"/>
              <a:gd name="connsiteX1" fmla="*/ 70786 w 6480719"/>
              <a:gd name="connsiteY1" fmla="*/ 0 h 424710"/>
              <a:gd name="connsiteX2" fmla="*/ 6409933 w 6480719"/>
              <a:gd name="connsiteY2" fmla="*/ 0 h 424710"/>
              <a:gd name="connsiteX3" fmla="*/ 6480719 w 6480719"/>
              <a:gd name="connsiteY3" fmla="*/ 70786 h 424710"/>
              <a:gd name="connsiteX4" fmla="*/ 6480719 w 6480719"/>
              <a:gd name="connsiteY4" fmla="*/ 353924 h 424710"/>
              <a:gd name="connsiteX5" fmla="*/ 6409933 w 6480719"/>
              <a:gd name="connsiteY5" fmla="*/ 424710 h 424710"/>
              <a:gd name="connsiteX6" fmla="*/ 70786 w 6480719"/>
              <a:gd name="connsiteY6" fmla="*/ 424710 h 424710"/>
              <a:gd name="connsiteX7" fmla="*/ 0 w 6480719"/>
              <a:gd name="connsiteY7" fmla="*/ 353924 h 424710"/>
              <a:gd name="connsiteX8" fmla="*/ 0 w 6480719"/>
              <a:gd name="connsiteY8" fmla="*/ 70786 h 42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80719" h="424710">
                <a:moveTo>
                  <a:pt x="0" y="70786"/>
                </a:moveTo>
                <a:cubicBezTo>
                  <a:pt x="0" y="31692"/>
                  <a:pt x="31692" y="0"/>
                  <a:pt x="70786" y="0"/>
                </a:cubicBezTo>
                <a:lnTo>
                  <a:pt x="6409933" y="0"/>
                </a:lnTo>
                <a:cubicBezTo>
                  <a:pt x="6449027" y="0"/>
                  <a:pt x="6480719" y="31692"/>
                  <a:pt x="6480719" y="70786"/>
                </a:cubicBezTo>
                <a:lnTo>
                  <a:pt x="6480719" y="353924"/>
                </a:lnTo>
                <a:cubicBezTo>
                  <a:pt x="6480719" y="393018"/>
                  <a:pt x="6449027" y="424710"/>
                  <a:pt x="6409933" y="424710"/>
                </a:cubicBezTo>
                <a:lnTo>
                  <a:pt x="70786" y="424710"/>
                </a:lnTo>
                <a:cubicBezTo>
                  <a:pt x="31692" y="424710"/>
                  <a:pt x="0" y="393018"/>
                  <a:pt x="0" y="353924"/>
                </a:cubicBezTo>
                <a:lnTo>
                  <a:pt x="0" y="70786"/>
                </a:lnTo>
                <a:close/>
              </a:path>
            </a:pathLst>
          </a:cu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spcFirstLastPara="0" vert="horz" wrap="square" lIns="77883" tIns="77883" rIns="77883" bIns="77883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بیان احکام وآداب حضور در مسجد در جلسات گروهی </a:t>
            </a:r>
            <a:endParaRPr lang="en-US" sz="1500" b="1" kern="1200" dirty="0"/>
          </a:p>
        </p:txBody>
      </p:sp>
      <p:sp>
        <p:nvSpPr>
          <p:cNvPr id="18" name="Freeform 17"/>
          <p:cNvSpPr/>
          <p:nvPr/>
        </p:nvSpPr>
        <p:spPr>
          <a:xfrm>
            <a:off x="1403648" y="3933071"/>
            <a:ext cx="6480719" cy="424710"/>
          </a:xfrm>
          <a:custGeom>
            <a:avLst/>
            <a:gdLst>
              <a:gd name="connsiteX0" fmla="*/ 0 w 6480719"/>
              <a:gd name="connsiteY0" fmla="*/ 70786 h 424710"/>
              <a:gd name="connsiteX1" fmla="*/ 70786 w 6480719"/>
              <a:gd name="connsiteY1" fmla="*/ 0 h 424710"/>
              <a:gd name="connsiteX2" fmla="*/ 6409933 w 6480719"/>
              <a:gd name="connsiteY2" fmla="*/ 0 h 424710"/>
              <a:gd name="connsiteX3" fmla="*/ 6480719 w 6480719"/>
              <a:gd name="connsiteY3" fmla="*/ 70786 h 424710"/>
              <a:gd name="connsiteX4" fmla="*/ 6480719 w 6480719"/>
              <a:gd name="connsiteY4" fmla="*/ 353924 h 424710"/>
              <a:gd name="connsiteX5" fmla="*/ 6409933 w 6480719"/>
              <a:gd name="connsiteY5" fmla="*/ 424710 h 424710"/>
              <a:gd name="connsiteX6" fmla="*/ 70786 w 6480719"/>
              <a:gd name="connsiteY6" fmla="*/ 424710 h 424710"/>
              <a:gd name="connsiteX7" fmla="*/ 0 w 6480719"/>
              <a:gd name="connsiteY7" fmla="*/ 353924 h 424710"/>
              <a:gd name="connsiteX8" fmla="*/ 0 w 6480719"/>
              <a:gd name="connsiteY8" fmla="*/ 70786 h 42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80719" h="424710">
                <a:moveTo>
                  <a:pt x="0" y="70786"/>
                </a:moveTo>
                <a:cubicBezTo>
                  <a:pt x="0" y="31692"/>
                  <a:pt x="31692" y="0"/>
                  <a:pt x="70786" y="0"/>
                </a:cubicBezTo>
                <a:lnTo>
                  <a:pt x="6409933" y="0"/>
                </a:lnTo>
                <a:cubicBezTo>
                  <a:pt x="6449027" y="0"/>
                  <a:pt x="6480719" y="31692"/>
                  <a:pt x="6480719" y="70786"/>
                </a:cubicBezTo>
                <a:lnTo>
                  <a:pt x="6480719" y="353924"/>
                </a:lnTo>
                <a:cubicBezTo>
                  <a:pt x="6480719" y="393018"/>
                  <a:pt x="6449027" y="424710"/>
                  <a:pt x="6409933" y="424710"/>
                </a:cubicBezTo>
                <a:lnTo>
                  <a:pt x="70786" y="424710"/>
                </a:lnTo>
                <a:cubicBezTo>
                  <a:pt x="31692" y="424710"/>
                  <a:pt x="0" y="393018"/>
                  <a:pt x="0" y="353924"/>
                </a:cubicBezTo>
                <a:lnTo>
                  <a:pt x="0" y="70786"/>
                </a:lnTo>
                <a:close/>
              </a:path>
            </a:pathLst>
          </a:cu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spcFirstLastPara="0" vert="horz" wrap="square" lIns="77883" tIns="77883" rIns="77883" bIns="77883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تعامل وارتباط سازنده با امام جماعت ، هیئت امناء وخادمین مسجد </a:t>
            </a:r>
            <a:endParaRPr lang="en-US" sz="1500" b="1" kern="1200" dirty="0"/>
          </a:p>
        </p:txBody>
      </p:sp>
      <p:sp>
        <p:nvSpPr>
          <p:cNvPr id="3" name="Freeform 2"/>
          <p:cNvSpPr/>
          <p:nvPr/>
        </p:nvSpPr>
        <p:spPr>
          <a:xfrm>
            <a:off x="1403648" y="997035"/>
            <a:ext cx="6456040" cy="424710"/>
          </a:xfrm>
          <a:custGeom>
            <a:avLst/>
            <a:gdLst>
              <a:gd name="connsiteX0" fmla="*/ 0 w 6456040"/>
              <a:gd name="connsiteY0" fmla="*/ 70786 h 424710"/>
              <a:gd name="connsiteX1" fmla="*/ 70786 w 6456040"/>
              <a:gd name="connsiteY1" fmla="*/ 0 h 424710"/>
              <a:gd name="connsiteX2" fmla="*/ 6385254 w 6456040"/>
              <a:gd name="connsiteY2" fmla="*/ 0 h 424710"/>
              <a:gd name="connsiteX3" fmla="*/ 6456040 w 6456040"/>
              <a:gd name="connsiteY3" fmla="*/ 70786 h 424710"/>
              <a:gd name="connsiteX4" fmla="*/ 6456040 w 6456040"/>
              <a:gd name="connsiteY4" fmla="*/ 353924 h 424710"/>
              <a:gd name="connsiteX5" fmla="*/ 6385254 w 6456040"/>
              <a:gd name="connsiteY5" fmla="*/ 424710 h 424710"/>
              <a:gd name="connsiteX6" fmla="*/ 70786 w 6456040"/>
              <a:gd name="connsiteY6" fmla="*/ 424710 h 424710"/>
              <a:gd name="connsiteX7" fmla="*/ 0 w 6456040"/>
              <a:gd name="connsiteY7" fmla="*/ 353924 h 424710"/>
              <a:gd name="connsiteX8" fmla="*/ 0 w 6456040"/>
              <a:gd name="connsiteY8" fmla="*/ 70786 h 42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56040" h="424710">
                <a:moveTo>
                  <a:pt x="0" y="70786"/>
                </a:moveTo>
                <a:cubicBezTo>
                  <a:pt x="0" y="31692"/>
                  <a:pt x="31692" y="0"/>
                  <a:pt x="70786" y="0"/>
                </a:cubicBezTo>
                <a:lnTo>
                  <a:pt x="6385254" y="0"/>
                </a:lnTo>
                <a:cubicBezTo>
                  <a:pt x="6424348" y="0"/>
                  <a:pt x="6456040" y="31692"/>
                  <a:pt x="6456040" y="70786"/>
                </a:cubicBezTo>
                <a:lnTo>
                  <a:pt x="6456040" y="353924"/>
                </a:lnTo>
                <a:cubicBezTo>
                  <a:pt x="6456040" y="393018"/>
                  <a:pt x="6424348" y="424710"/>
                  <a:pt x="6385254" y="424710"/>
                </a:cubicBezTo>
                <a:lnTo>
                  <a:pt x="70786" y="424710"/>
                </a:lnTo>
                <a:cubicBezTo>
                  <a:pt x="31692" y="424710"/>
                  <a:pt x="0" y="393018"/>
                  <a:pt x="0" y="353924"/>
                </a:cubicBezTo>
                <a:lnTo>
                  <a:pt x="0" y="70786"/>
                </a:lnTo>
                <a:close/>
              </a:path>
            </a:pathLst>
          </a:cu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spcFirstLastPara="0" vert="horz" wrap="square" lIns="77883" tIns="77883" rIns="77883" bIns="77883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تشکیل واداره حلقه متربیان ورشد تربیتی ، معرفتی وبصیرتی آنها .</a:t>
            </a:r>
            <a:endParaRPr lang="en-US" sz="1500" b="1" kern="1200" dirty="0"/>
          </a:p>
        </p:txBody>
      </p:sp>
      <p:sp>
        <p:nvSpPr>
          <p:cNvPr id="8" name="Freeform 7"/>
          <p:cNvSpPr/>
          <p:nvPr/>
        </p:nvSpPr>
        <p:spPr>
          <a:xfrm>
            <a:off x="1403648" y="1485106"/>
            <a:ext cx="6456040" cy="424710"/>
          </a:xfrm>
          <a:custGeom>
            <a:avLst/>
            <a:gdLst>
              <a:gd name="connsiteX0" fmla="*/ 0 w 6456040"/>
              <a:gd name="connsiteY0" fmla="*/ 70786 h 424710"/>
              <a:gd name="connsiteX1" fmla="*/ 70786 w 6456040"/>
              <a:gd name="connsiteY1" fmla="*/ 0 h 424710"/>
              <a:gd name="connsiteX2" fmla="*/ 6385254 w 6456040"/>
              <a:gd name="connsiteY2" fmla="*/ 0 h 424710"/>
              <a:gd name="connsiteX3" fmla="*/ 6456040 w 6456040"/>
              <a:gd name="connsiteY3" fmla="*/ 70786 h 424710"/>
              <a:gd name="connsiteX4" fmla="*/ 6456040 w 6456040"/>
              <a:gd name="connsiteY4" fmla="*/ 353924 h 424710"/>
              <a:gd name="connsiteX5" fmla="*/ 6385254 w 6456040"/>
              <a:gd name="connsiteY5" fmla="*/ 424710 h 424710"/>
              <a:gd name="connsiteX6" fmla="*/ 70786 w 6456040"/>
              <a:gd name="connsiteY6" fmla="*/ 424710 h 424710"/>
              <a:gd name="connsiteX7" fmla="*/ 0 w 6456040"/>
              <a:gd name="connsiteY7" fmla="*/ 353924 h 424710"/>
              <a:gd name="connsiteX8" fmla="*/ 0 w 6456040"/>
              <a:gd name="connsiteY8" fmla="*/ 70786 h 42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56040" h="424710">
                <a:moveTo>
                  <a:pt x="0" y="70786"/>
                </a:moveTo>
                <a:cubicBezTo>
                  <a:pt x="0" y="31692"/>
                  <a:pt x="31692" y="0"/>
                  <a:pt x="70786" y="0"/>
                </a:cubicBezTo>
                <a:lnTo>
                  <a:pt x="6385254" y="0"/>
                </a:lnTo>
                <a:cubicBezTo>
                  <a:pt x="6424348" y="0"/>
                  <a:pt x="6456040" y="31692"/>
                  <a:pt x="6456040" y="70786"/>
                </a:cubicBezTo>
                <a:lnTo>
                  <a:pt x="6456040" y="353924"/>
                </a:lnTo>
                <a:cubicBezTo>
                  <a:pt x="6456040" y="393018"/>
                  <a:pt x="6424348" y="424710"/>
                  <a:pt x="6385254" y="424710"/>
                </a:cubicBezTo>
                <a:lnTo>
                  <a:pt x="70786" y="424710"/>
                </a:lnTo>
                <a:cubicBezTo>
                  <a:pt x="31692" y="424710"/>
                  <a:pt x="0" y="393018"/>
                  <a:pt x="0" y="353924"/>
                </a:cubicBezTo>
                <a:lnTo>
                  <a:pt x="0" y="70786"/>
                </a:lnTo>
                <a:close/>
              </a:path>
            </a:pathLst>
          </a:cu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spcFirstLastPara="0" vert="horz" wrap="square" lIns="77883" tIns="77883" rIns="77883" bIns="77883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ایجاد فضای صمیمانه وانس والفت در بین اعضای حلقه .</a:t>
            </a:r>
            <a:endParaRPr lang="en-US" sz="1500" b="1" kern="1200" dirty="0"/>
          </a:p>
        </p:txBody>
      </p:sp>
      <p:sp>
        <p:nvSpPr>
          <p:cNvPr id="13" name="Rectangle 12"/>
          <p:cNvSpPr/>
          <p:nvPr/>
        </p:nvSpPr>
        <p:spPr>
          <a:xfrm>
            <a:off x="3419872" y="620688"/>
            <a:ext cx="2930610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a-IR" dirty="0">
                <a:solidFill>
                  <a:schemeClr val="tx1"/>
                </a:solidFill>
                <a:cs typeface="B Titr" pitchFamily="2" charset="-78"/>
              </a:rPr>
              <a:t>ج – وظایف سرگروه نسبت به حلقه </a:t>
            </a:r>
            <a:endParaRPr lang="en-US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441463" y="2132856"/>
            <a:ext cx="3002745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a-IR" dirty="0">
                <a:solidFill>
                  <a:schemeClr val="tx1"/>
                </a:solidFill>
                <a:cs typeface="B Titr" pitchFamily="2" charset="-78"/>
              </a:rPr>
              <a:t>د- وظایف سرگروه نسبت به مسجد </a:t>
            </a:r>
            <a:endParaRPr lang="en-US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1475656" y="4951158"/>
            <a:ext cx="6456040" cy="398576"/>
          </a:xfrm>
          <a:custGeom>
            <a:avLst/>
            <a:gdLst>
              <a:gd name="connsiteX0" fmla="*/ 0 w 6456040"/>
              <a:gd name="connsiteY0" fmla="*/ 66431 h 398576"/>
              <a:gd name="connsiteX1" fmla="*/ 66431 w 6456040"/>
              <a:gd name="connsiteY1" fmla="*/ 0 h 398576"/>
              <a:gd name="connsiteX2" fmla="*/ 6389609 w 6456040"/>
              <a:gd name="connsiteY2" fmla="*/ 0 h 398576"/>
              <a:gd name="connsiteX3" fmla="*/ 6456040 w 6456040"/>
              <a:gd name="connsiteY3" fmla="*/ 66431 h 398576"/>
              <a:gd name="connsiteX4" fmla="*/ 6456040 w 6456040"/>
              <a:gd name="connsiteY4" fmla="*/ 332145 h 398576"/>
              <a:gd name="connsiteX5" fmla="*/ 6389609 w 6456040"/>
              <a:gd name="connsiteY5" fmla="*/ 398576 h 398576"/>
              <a:gd name="connsiteX6" fmla="*/ 66431 w 6456040"/>
              <a:gd name="connsiteY6" fmla="*/ 398576 h 398576"/>
              <a:gd name="connsiteX7" fmla="*/ 0 w 6456040"/>
              <a:gd name="connsiteY7" fmla="*/ 332145 h 398576"/>
              <a:gd name="connsiteX8" fmla="*/ 0 w 6456040"/>
              <a:gd name="connsiteY8" fmla="*/ 66431 h 39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56040" h="398576">
                <a:moveTo>
                  <a:pt x="0" y="66431"/>
                </a:moveTo>
                <a:cubicBezTo>
                  <a:pt x="0" y="29742"/>
                  <a:pt x="29742" y="0"/>
                  <a:pt x="66431" y="0"/>
                </a:cubicBezTo>
                <a:lnTo>
                  <a:pt x="6389609" y="0"/>
                </a:lnTo>
                <a:cubicBezTo>
                  <a:pt x="6426298" y="0"/>
                  <a:pt x="6456040" y="29742"/>
                  <a:pt x="6456040" y="66431"/>
                </a:cubicBezTo>
                <a:lnTo>
                  <a:pt x="6456040" y="332145"/>
                </a:lnTo>
                <a:cubicBezTo>
                  <a:pt x="6456040" y="368834"/>
                  <a:pt x="6426298" y="398576"/>
                  <a:pt x="6389609" y="398576"/>
                </a:cubicBezTo>
                <a:lnTo>
                  <a:pt x="66431" y="398576"/>
                </a:lnTo>
                <a:cubicBezTo>
                  <a:pt x="29742" y="398576"/>
                  <a:pt x="0" y="368834"/>
                  <a:pt x="0" y="332145"/>
                </a:cubicBezTo>
                <a:lnTo>
                  <a:pt x="0" y="66431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76607" tIns="76607" rIns="76607" bIns="76607" numCol="1" spcCol="1270" anchor="ctr" anchorCtr="0">
            <a:noAutofit/>
          </a:bodyPr>
          <a:lstStyle/>
          <a:p>
            <a:pPr lvl="0" algn="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شرکت فعال ومؤثر در حلقه ی سرگروه ها ودر یافت واعمال سیاست ها وتدابیر مربی مربوطه .</a:t>
            </a:r>
            <a:endParaRPr lang="en-US" sz="1500" b="1" kern="1200" dirty="0"/>
          </a:p>
        </p:txBody>
      </p:sp>
      <p:sp>
        <p:nvSpPr>
          <p:cNvPr id="21" name="Freeform 20"/>
          <p:cNvSpPr/>
          <p:nvPr/>
        </p:nvSpPr>
        <p:spPr>
          <a:xfrm>
            <a:off x="1475656" y="5363362"/>
            <a:ext cx="6456040" cy="398576"/>
          </a:xfrm>
          <a:custGeom>
            <a:avLst/>
            <a:gdLst>
              <a:gd name="connsiteX0" fmla="*/ 0 w 6456040"/>
              <a:gd name="connsiteY0" fmla="*/ 66431 h 398576"/>
              <a:gd name="connsiteX1" fmla="*/ 66431 w 6456040"/>
              <a:gd name="connsiteY1" fmla="*/ 0 h 398576"/>
              <a:gd name="connsiteX2" fmla="*/ 6389609 w 6456040"/>
              <a:gd name="connsiteY2" fmla="*/ 0 h 398576"/>
              <a:gd name="connsiteX3" fmla="*/ 6456040 w 6456040"/>
              <a:gd name="connsiteY3" fmla="*/ 66431 h 398576"/>
              <a:gd name="connsiteX4" fmla="*/ 6456040 w 6456040"/>
              <a:gd name="connsiteY4" fmla="*/ 332145 h 398576"/>
              <a:gd name="connsiteX5" fmla="*/ 6389609 w 6456040"/>
              <a:gd name="connsiteY5" fmla="*/ 398576 h 398576"/>
              <a:gd name="connsiteX6" fmla="*/ 66431 w 6456040"/>
              <a:gd name="connsiteY6" fmla="*/ 398576 h 398576"/>
              <a:gd name="connsiteX7" fmla="*/ 0 w 6456040"/>
              <a:gd name="connsiteY7" fmla="*/ 332145 h 398576"/>
              <a:gd name="connsiteX8" fmla="*/ 0 w 6456040"/>
              <a:gd name="connsiteY8" fmla="*/ 66431 h 39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56040" h="398576">
                <a:moveTo>
                  <a:pt x="0" y="66431"/>
                </a:moveTo>
                <a:cubicBezTo>
                  <a:pt x="0" y="29742"/>
                  <a:pt x="29742" y="0"/>
                  <a:pt x="66431" y="0"/>
                </a:cubicBezTo>
                <a:lnTo>
                  <a:pt x="6389609" y="0"/>
                </a:lnTo>
                <a:cubicBezTo>
                  <a:pt x="6426298" y="0"/>
                  <a:pt x="6456040" y="29742"/>
                  <a:pt x="6456040" y="66431"/>
                </a:cubicBezTo>
                <a:lnTo>
                  <a:pt x="6456040" y="332145"/>
                </a:lnTo>
                <a:cubicBezTo>
                  <a:pt x="6456040" y="368834"/>
                  <a:pt x="6426298" y="398576"/>
                  <a:pt x="6389609" y="398576"/>
                </a:cubicBezTo>
                <a:lnTo>
                  <a:pt x="66431" y="398576"/>
                </a:lnTo>
                <a:cubicBezTo>
                  <a:pt x="29742" y="398576"/>
                  <a:pt x="0" y="368834"/>
                  <a:pt x="0" y="332145"/>
                </a:cubicBezTo>
                <a:lnTo>
                  <a:pt x="0" y="66431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76607" tIns="76607" rIns="76607" bIns="76607" numCol="1" spcCol="1270" anchor="ctr" anchorCtr="0">
            <a:noAutofit/>
          </a:bodyPr>
          <a:lstStyle/>
          <a:p>
            <a:pPr lvl="0" algn="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 تعامل سازنده با اولیاء متربیان واستفاده از ظرفیت های خانواده در امر تربیت آنها </a:t>
            </a:r>
            <a:endParaRPr lang="en-US" sz="1500" b="1" kern="1200" dirty="0"/>
          </a:p>
        </p:txBody>
      </p:sp>
      <p:sp>
        <p:nvSpPr>
          <p:cNvPr id="22" name="Freeform 21"/>
          <p:cNvSpPr/>
          <p:nvPr/>
        </p:nvSpPr>
        <p:spPr>
          <a:xfrm>
            <a:off x="1475656" y="5775565"/>
            <a:ext cx="6456040" cy="398576"/>
          </a:xfrm>
          <a:custGeom>
            <a:avLst/>
            <a:gdLst>
              <a:gd name="connsiteX0" fmla="*/ 0 w 6456040"/>
              <a:gd name="connsiteY0" fmla="*/ 66431 h 398576"/>
              <a:gd name="connsiteX1" fmla="*/ 66431 w 6456040"/>
              <a:gd name="connsiteY1" fmla="*/ 0 h 398576"/>
              <a:gd name="connsiteX2" fmla="*/ 6389609 w 6456040"/>
              <a:gd name="connsiteY2" fmla="*/ 0 h 398576"/>
              <a:gd name="connsiteX3" fmla="*/ 6456040 w 6456040"/>
              <a:gd name="connsiteY3" fmla="*/ 66431 h 398576"/>
              <a:gd name="connsiteX4" fmla="*/ 6456040 w 6456040"/>
              <a:gd name="connsiteY4" fmla="*/ 332145 h 398576"/>
              <a:gd name="connsiteX5" fmla="*/ 6389609 w 6456040"/>
              <a:gd name="connsiteY5" fmla="*/ 398576 h 398576"/>
              <a:gd name="connsiteX6" fmla="*/ 66431 w 6456040"/>
              <a:gd name="connsiteY6" fmla="*/ 398576 h 398576"/>
              <a:gd name="connsiteX7" fmla="*/ 0 w 6456040"/>
              <a:gd name="connsiteY7" fmla="*/ 332145 h 398576"/>
              <a:gd name="connsiteX8" fmla="*/ 0 w 6456040"/>
              <a:gd name="connsiteY8" fmla="*/ 66431 h 39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56040" h="398576">
                <a:moveTo>
                  <a:pt x="0" y="66431"/>
                </a:moveTo>
                <a:cubicBezTo>
                  <a:pt x="0" y="29742"/>
                  <a:pt x="29742" y="0"/>
                  <a:pt x="66431" y="0"/>
                </a:cubicBezTo>
                <a:lnTo>
                  <a:pt x="6389609" y="0"/>
                </a:lnTo>
                <a:cubicBezTo>
                  <a:pt x="6426298" y="0"/>
                  <a:pt x="6456040" y="29742"/>
                  <a:pt x="6456040" y="66431"/>
                </a:cubicBezTo>
                <a:lnTo>
                  <a:pt x="6456040" y="332145"/>
                </a:lnTo>
                <a:cubicBezTo>
                  <a:pt x="6456040" y="368834"/>
                  <a:pt x="6426298" y="398576"/>
                  <a:pt x="6389609" y="398576"/>
                </a:cubicBezTo>
                <a:lnTo>
                  <a:pt x="66431" y="398576"/>
                </a:lnTo>
                <a:cubicBezTo>
                  <a:pt x="29742" y="398576"/>
                  <a:pt x="0" y="368834"/>
                  <a:pt x="0" y="332145"/>
                </a:cubicBezTo>
                <a:lnTo>
                  <a:pt x="0" y="66431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76607" tIns="76607" rIns="76607" bIns="76607" numCol="1" spcCol="1270" anchor="ctr" anchorCtr="0">
            <a:noAutofit/>
          </a:bodyPr>
          <a:lstStyle/>
          <a:p>
            <a:pPr lvl="0" algn="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 تعامل سازنده با عناصر تأثیر گذار بر فرآیند تربیتی متربیان .</a:t>
            </a:r>
            <a:endParaRPr lang="en-US" sz="1500" b="1" kern="1200" dirty="0"/>
          </a:p>
        </p:txBody>
      </p:sp>
      <p:sp>
        <p:nvSpPr>
          <p:cNvPr id="23" name="Freeform 22"/>
          <p:cNvSpPr/>
          <p:nvPr/>
        </p:nvSpPr>
        <p:spPr>
          <a:xfrm>
            <a:off x="1475656" y="6187769"/>
            <a:ext cx="6456040" cy="398576"/>
          </a:xfrm>
          <a:custGeom>
            <a:avLst/>
            <a:gdLst>
              <a:gd name="connsiteX0" fmla="*/ 0 w 6456040"/>
              <a:gd name="connsiteY0" fmla="*/ 66431 h 398576"/>
              <a:gd name="connsiteX1" fmla="*/ 66431 w 6456040"/>
              <a:gd name="connsiteY1" fmla="*/ 0 h 398576"/>
              <a:gd name="connsiteX2" fmla="*/ 6389609 w 6456040"/>
              <a:gd name="connsiteY2" fmla="*/ 0 h 398576"/>
              <a:gd name="connsiteX3" fmla="*/ 6456040 w 6456040"/>
              <a:gd name="connsiteY3" fmla="*/ 66431 h 398576"/>
              <a:gd name="connsiteX4" fmla="*/ 6456040 w 6456040"/>
              <a:gd name="connsiteY4" fmla="*/ 332145 h 398576"/>
              <a:gd name="connsiteX5" fmla="*/ 6389609 w 6456040"/>
              <a:gd name="connsiteY5" fmla="*/ 398576 h 398576"/>
              <a:gd name="connsiteX6" fmla="*/ 66431 w 6456040"/>
              <a:gd name="connsiteY6" fmla="*/ 398576 h 398576"/>
              <a:gd name="connsiteX7" fmla="*/ 0 w 6456040"/>
              <a:gd name="connsiteY7" fmla="*/ 332145 h 398576"/>
              <a:gd name="connsiteX8" fmla="*/ 0 w 6456040"/>
              <a:gd name="connsiteY8" fmla="*/ 66431 h 39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56040" h="398576">
                <a:moveTo>
                  <a:pt x="0" y="66431"/>
                </a:moveTo>
                <a:cubicBezTo>
                  <a:pt x="0" y="29742"/>
                  <a:pt x="29742" y="0"/>
                  <a:pt x="66431" y="0"/>
                </a:cubicBezTo>
                <a:lnTo>
                  <a:pt x="6389609" y="0"/>
                </a:lnTo>
                <a:cubicBezTo>
                  <a:pt x="6426298" y="0"/>
                  <a:pt x="6456040" y="29742"/>
                  <a:pt x="6456040" y="66431"/>
                </a:cubicBezTo>
                <a:lnTo>
                  <a:pt x="6456040" y="332145"/>
                </a:lnTo>
                <a:cubicBezTo>
                  <a:pt x="6456040" y="368834"/>
                  <a:pt x="6426298" y="398576"/>
                  <a:pt x="6389609" y="398576"/>
                </a:cubicBezTo>
                <a:lnTo>
                  <a:pt x="66431" y="398576"/>
                </a:lnTo>
                <a:cubicBezTo>
                  <a:pt x="29742" y="398576"/>
                  <a:pt x="0" y="368834"/>
                  <a:pt x="0" y="332145"/>
                </a:cubicBezTo>
                <a:lnTo>
                  <a:pt x="0" y="66431"/>
                </a:lnTo>
                <a:close/>
              </a:path>
            </a:pathLst>
          </a:cu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76607" tIns="76607" rIns="76607" bIns="76607" numCol="1" spcCol="1270" anchor="ctr" anchorCtr="0">
            <a:noAutofit/>
          </a:bodyPr>
          <a:lstStyle/>
          <a:p>
            <a:pPr lvl="0" algn="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Mitra" pitchFamily="2" charset="-78"/>
              </a:rPr>
              <a:t> تعامل با اولیاء</a:t>
            </a:r>
            <a:r>
              <a:rPr lang="en-US" sz="1500" b="1" kern="1200" dirty="0" smtClean="0">
                <a:cs typeface="B Mitra" pitchFamily="2" charset="-78"/>
              </a:rPr>
              <a:t> </a:t>
            </a:r>
            <a:r>
              <a:rPr lang="fa-IR" sz="1500" b="1" kern="1200" dirty="0" smtClean="0">
                <a:cs typeface="B Mitra" pitchFamily="2" charset="-78"/>
              </a:rPr>
              <a:t>مدرسه و مدیران مجموعه ی هدف .</a:t>
            </a:r>
            <a:endParaRPr lang="en-US" sz="1500" b="1" kern="1200" dirty="0"/>
          </a:p>
        </p:txBody>
      </p:sp>
      <p:sp>
        <p:nvSpPr>
          <p:cNvPr id="11" name="Rectangle 10"/>
          <p:cNvSpPr/>
          <p:nvPr/>
        </p:nvSpPr>
        <p:spPr>
          <a:xfrm>
            <a:off x="2411760" y="4581128"/>
            <a:ext cx="491192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fa-IR" dirty="0">
                <a:solidFill>
                  <a:schemeClr val="tx1"/>
                </a:solidFill>
                <a:cs typeface="B Titr" pitchFamily="2" charset="-78"/>
              </a:rPr>
              <a:t>ه- وظایف سرگروه نسبت به عوامل مؤثر در مرحله ی جذب </a:t>
            </a:r>
            <a:endParaRPr lang="en-US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19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4954008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547664" y="764704"/>
            <a:ext cx="6981525" cy="9387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fa-IR" sz="40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تعریف مرحله جذب :</a:t>
            </a:r>
            <a:endParaRPr lang="en-US" sz="2000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Yagut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2348880"/>
            <a:ext cx="7701606" cy="37856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Low"/>
            <a:r>
              <a:rPr lang="fa-IR" sz="6000" dirty="0">
                <a:solidFill>
                  <a:srgbClr val="FF0000"/>
                </a:solidFill>
                <a:cs typeface="B Mitra" pitchFamily="2" charset="-78"/>
              </a:rPr>
              <a:t>«فرایند ایجاد انگیزه برای افراد به منظور حضورحداقلی در برنامه‌ها جهت تحقق ارزشهای انسانی»</a:t>
            </a:r>
            <a:endParaRPr lang="en-US" sz="6000" dirty="0">
              <a:solidFill>
                <a:srgbClr val="FF0000"/>
              </a:solidFill>
              <a:cs typeface="B Mitra" pitchFamily="2" charset="-78"/>
            </a:endParaRPr>
          </a:p>
          <a:p>
            <a:pPr algn="justLow"/>
            <a:endParaRPr lang="fa-IR" sz="60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3027802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4" name="Straight Connector 3"/>
          <p:cNvSpPr/>
          <p:nvPr/>
        </p:nvSpPr>
        <p:spPr>
          <a:xfrm rot="5400000">
            <a:off x="222468" y="3162906"/>
            <a:ext cx="2147442" cy="562476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6" name="Straight Connector 25"/>
          <p:cNvSpPr/>
          <p:nvPr/>
        </p:nvSpPr>
        <p:spPr>
          <a:xfrm rot="5400000">
            <a:off x="945249" y="3162906"/>
            <a:ext cx="2147442" cy="562476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Straight Connector 26"/>
          <p:cNvSpPr/>
          <p:nvPr/>
        </p:nvSpPr>
        <p:spPr>
          <a:xfrm rot="5400000">
            <a:off x="1668031" y="3162906"/>
            <a:ext cx="2147442" cy="562476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8" name="Straight Connector 27"/>
          <p:cNvSpPr/>
          <p:nvPr/>
        </p:nvSpPr>
        <p:spPr>
          <a:xfrm rot="5400000">
            <a:off x="2390813" y="3162906"/>
            <a:ext cx="2147442" cy="562476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9" name="Straight Connector 28"/>
          <p:cNvSpPr/>
          <p:nvPr/>
        </p:nvSpPr>
        <p:spPr>
          <a:xfrm rot="5400000">
            <a:off x="3113594" y="3162906"/>
            <a:ext cx="2147442" cy="562476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0" name="Straight Connector 29"/>
          <p:cNvSpPr/>
          <p:nvPr/>
        </p:nvSpPr>
        <p:spPr>
          <a:xfrm rot="5400000">
            <a:off x="3836376" y="3162906"/>
            <a:ext cx="2147442" cy="562476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1" name="Straight Connector 30"/>
          <p:cNvSpPr/>
          <p:nvPr/>
        </p:nvSpPr>
        <p:spPr>
          <a:xfrm rot="5400000">
            <a:off x="4559158" y="3162906"/>
            <a:ext cx="2147442" cy="562476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2" name="Straight Connector 31"/>
          <p:cNvSpPr/>
          <p:nvPr/>
        </p:nvSpPr>
        <p:spPr>
          <a:xfrm rot="5400000">
            <a:off x="5281940" y="3162906"/>
            <a:ext cx="2147442" cy="562476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3" name="Straight Connector 32"/>
          <p:cNvSpPr/>
          <p:nvPr/>
        </p:nvSpPr>
        <p:spPr>
          <a:xfrm rot="5400000">
            <a:off x="6004722" y="3162906"/>
            <a:ext cx="2147442" cy="562476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4" name="Straight Connector 33"/>
          <p:cNvSpPr/>
          <p:nvPr/>
        </p:nvSpPr>
        <p:spPr>
          <a:xfrm rot="5400000">
            <a:off x="6727504" y="3162906"/>
            <a:ext cx="2147442" cy="562476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5" name="Straight Connector 34"/>
          <p:cNvSpPr/>
          <p:nvPr/>
        </p:nvSpPr>
        <p:spPr>
          <a:xfrm rot="5400000">
            <a:off x="7450286" y="3162906"/>
            <a:ext cx="2147442" cy="562476"/>
          </a:xfrm>
          <a:prstGeom prst="line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0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6" name="Flowchart: Stored Data 35"/>
          <p:cNvSpPr/>
          <p:nvPr/>
        </p:nvSpPr>
        <p:spPr>
          <a:xfrm rot="10800000">
            <a:off x="8222866" y="1700808"/>
            <a:ext cx="669614" cy="669614"/>
          </a:xfrm>
          <a:prstGeom prst="flowChartOnlineStorage">
            <a:avLst/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7" name="Freeform 36"/>
          <p:cNvSpPr/>
          <p:nvPr/>
        </p:nvSpPr>
        <p:spPr>
          <a:xfrm rot="17100000">
            <a:off x="5845462" y="3609624"/>
            <a:ext cx="4340757" cy="693235"/>
          </a:xfrm>
          <a:custGeom>
            <a:avLst/>
            <a:gdLst>
              <a:gd name="connsiteX0" fmla="*/ 0 w 2587191"/>
              <a:gd name="connsiteY0" fmla="*/ 0 h 693235"/>
              <a:gd name="connsiteX1" fmla="*/ 2587191 w 2587191"/>
              <a:gd name="connsiteY1" fmla="*/ 0 h 693235"/>
              <a:gd name="connsiteX2" fmla="*/ 2587191 w 2587191"/>
              <a:gd name="connsiteY2" fmla="*/ 693235 h 693235"/>
              <a:gd name="connsiteX3" fmla="*/ 0 w 2587191"/>
              <a:gd name="connsiteY3" fmla="*/ 693235 h 693235"/>
              <a:gd name="connsiteX4" fmla="*/ 0 w 2587191"/>
              <a:gd name="connsiteY4" fmla="*/ 0 h 693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7191" h="693235">
                <a:moveTo>
                  <a:pt x="0" y="0"/>
                </a:moveTo>
                <a:lnTo>
                  <a:pt x="2587191" y="0"/>
                </a:lnTo>
                <a:lnTo>
                  <a:pt x="2587191" y="693235"/>
                </a:lnTo>
                <a:lnTo>
                  <a:pt x="0" y="6932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19" tIns="0" rIns="889000" bIns="-1" numCol="1" spcCol="1270" anchor="ctr" anchorCtr="0">
            <a:noAutofit/>
          </a:bodyPr>
          <a:lstStyle/>
          <a:p>
            <a:pPr lvl="0" algn="r" defTabSz="8001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800" b="1" kern="1200" dirty="0" smtClean="0">
                <a:solidFill>
                  <a:srgbClr val="C00000"/>
                </a:solidFill>
                <a:cs typeface="B Traffic" pitchFamily="2" charset="-78"/>
              </a:rPr>
              <a:t>1- وابستگی مفرط به سرگروه </a:t>
            </a:r>
            <a:endParaRPr lang="fa-IR" sz="1800" b="1" kern="1200" dirty="0">
              <a:ln>
                <a:noFill/>
              </a:ln>
              <a:solidFill>
                <a:srgbClr val="C00000"/>
              </a:solidFill>
              <a:effectLst/>
              <a:cs typeface="B Traffic" pitchFamily="2" charset="-78"/>
            </a:endParaRPr>
          </a:p>
        </p:txBody>
      </p:sp>
      <p:sp>
        <p:nvSpPr>
          <p:cNvPr id="38" name="Flowchart: Stored Data 37"/>
          <p:cNvSpPr/>
          <p:nvPr/>
        </p:nvSpPr>
        <p:spPr>
          <a:xfrm rot="10800000">
            <a:off x="7519987" y="1700808"/>
            <a:ext cx="669614" cy="669614"/>
          </a:xfrm>
          <a:prstGeom prst="flowChartOnlineStorage">
            <a:avLst/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1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9" name="Freeform 38"/>
          <p:cNvSpPr/>
          <p:nvPr/>
        </p:nvSpPr>
        <p:spPr>
          <a:xfrm rot="17100000">
            <a:off x="5122680" y="3609624"/>
            <a:ext cx="4340757" cy="693235"/>
          </a:xfrm>
          <a:custGeom>
            <a:avLst/>
            <a:gdLst>
              <a:gd name="connsiteX0" fmla="*/ 0 w 2587191"/>
              <a:gd name="connsiteY0" fmla="*/ 0 h 693235"/>
              <a:gd name="connsiteX1" fmla="*/ 2587191 w 2587191"/>
              <a:gd name="connsiteY1" fmla="*/ 0 h 693235"/>
              <a:gd name="connsiteX2" fmla="*/ 2587191 w 2587191"/>
              <a:gd name="connsiteY2" fmla="*/ 693235 h 693235"/>
              <a:gd name="connsiteX3" fmla="*/ 0 w 2587191"/>
              <a:gd name="connsiteY3" fmla="*/ 693235 h 693235"/>
              <a:gd name="connsiteX4" fmla="*/ 0 w 2587191"/>
              <a:gd name="connsiteY4" fmla="*/ 0 h 693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7191" h="693235">
                <a:moveTo>
                  <a:pt x="0" y="0"/>
                </a:moveTo>
                <a:lnTo>
                  <a:pt x="2587191" y="0"/>
                </a:lnTo>
                <a:lnTo>
                  <a:pt x="2587191" y="693235"/>
                </a:lnTo>
                <a:lnTo>
                  <a:pt x="0" y="6932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19" tIns="0" rIns="889000" bIns="-1" numCol="1" spcCol="1270" anchor="ctr" anchorCtr="0">
            <a:noAutofit/>
          </a:bodyPr>
          <a:lstStyle/>
          <a:p>
            <a:pPr lvl="0" algn="r" defTabSz="8001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800" b="1" kern="1200" dirty="0" smtClean="0">
                <a:solidFill>
                  <a:schemeClr val="accent3">
                    <a:lumMod val="50000"/>
                  </a:schemeClr>
                </a:solidFill>
                <a:cs typeface="B Traffic" pitchFamily="2" charset="-78"/>
              </a:rPr>
              <a:t>2- عدم مشورت سرگروه با مربی </a:t>
            </a:r>
            <a:endParaRPr lang="fa-IR" sz="1800" b="1" kern="120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cs typeface="B Traffic" pitchFamily="2" charset="-78"/>
            </a:endParaRPr>
          </a:p>
        </p:txBody>
      </p:sp>
      <p:sp>
        <p:nvSpPr>
          <p:cNvPr id="40" name="Flowchart: Stored Data 39"/>
          <p:cNvSpPr/>
          <p:nvPr/>
        </p:nvSpPr>
        <p:spPr>
          <a:xfrm rot="10800000">
            <a:off x="6797205" y="1700808"/>
            <a:ext cx="669614" cy="669614"/>
          </a:xfrm>
          <a:prstGeom prst="flowChartOnlineStorage">
            <a:avLst/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1" name="Freeform 40"/>
          <p:cNvSpPr/>
          <p:nvPr/>
        </p:nvSpPr>
        <p:spPr>
          <a:xfrm rot="17100000">
            <a:off x="4399898" y="3609624"/>
            <a:ext cx="4340757" cy="693235"/>
          </a:xfrm>
          <a:custGeom>
            <a:avLst/>
            <a:gdLst>
              <a:gd name="connsiteX0" fmla="*/ 0 w 2587191"/>
              <a:gd name="connsiteY0" fmla="*/ 0 h 693235"/>
              <a:gd name="connsiteX1" fmla="*/ 2587191 w 2587191"/>
              <a:gd name="connsiteY1" fmla="*/ 0 h 693235"/>
              <a:gd name="connsiteX2" fmla="*/ 2587191 w 2587191"/>
              <a:gd name="connsiteY2" fmla="*/ 693235 h 693235"/>
              <a:gd name="connsiteX3" fmla="*/ 0 w 2587191"/>
              <a:gd name="connsiteY3" fmla="*/ 693235 h 693235"/>
              <a:gd name="connsiteX4" fmla="*/ 0 w 2587191"/>
              <a:gd name="connsiteY4" fmla="*/ 0 h 693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7191" h="693235">
                <a:moveTo>
                  <a:pt x="0" y="0"/>
                </a:moveTo>
                <a:lnTo>
                  <a:pt x="2587191" y="0"/>
                </a:lnTo>
                <a:lnTo>
                  <a:pt x="2587191" y="693235"/>
                </a:lnTo>
                <a:lnTo>
                  <a:pt x="0" y="6932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19" tIns="0" rIns="889000" bIns="-1" numCol="1" spcCol="1270" anchor="ctr" anchorCtr="0">
            <a:noAutofit/>
          </a:bodyPr>
          <a:lstStyle/>
          <a:p>
            <a:pPr lvl="0" algn="r" defTabSz="8001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800" b="1" kern="1200" dirty="0" smtClean="0">
                <a:solidFill>
                  <a:schemeClr val="accent4">
                    <a:lumMod val="50000"/>
                  </a:schemeClr>
                </a:solidFill>
                <a:cs typeface="B Traffic" pitchFamily="2" charset="-78"/>
              </a:rPr>
              <a:t>3- رفتارهای مصنوعی سرگروه ها </a:t>
            </a:r>
            <a:endParaRPr lang="fa-IR" sz="1800" b="1" kern="120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cs typeface="B Traffic" pitchFamily="2" charset="-78"/>
            </a:endParaRPr>
          </a:p>
        </p:txBody>
      </p:sp>
      <p:sp>
        <p:nvSpPr>
          <p:cNvPr id="42" name="Flowchart: Stored Data 41"/>
          <p:cNvSpPr/>
          <p:nvPr/>
        </p:nvSpPr>
        <p:spPr>
          <a:xfrm rot="10800000">
            <a:off x="6074423" y="1700808"/>
            <a:ext cx="669614" cy="669614"/>
          </a:xfrm>
          <a:prstGeom prst="flowChartOnlineStorage">
            <a:avLst/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3" name="Freeform 42"/>
          <p:cNvSpPr/>
          <p:nvPr/>
        </p:nvSpPr>
        <p:spPr>
          <a:xfrm rot="17100000">
            <a:off x="3677116" y="3609624"/>
            <a:ext cx="4340757" cy="693235"/>
          </a:xfrm>
          <a:custGeom>
            <a:avLst/>
            <a:gdLst>
              <a:gd name="connsiteX0" fmla="*/ 0 w 2587191"/>
              <a:gd name="connsiteY0" fmla="*/ 0 h 693235"/>
              <a:gd name="connsiteX1" fmla="*/ 2587191 w 2587191"/>
              <a:gd name="connsiteY1" fmla="*/ 0 h 693235"/>
              <a:gd name="connsiteX2" fmla="*/ 2587191 w 2587191"/>
              <a:gd name="connsiteY2" fmla="*/ 693235 h 693235"/>
              <a:gd name="connsiteX3" fmla="*/ 0 w 2587191"/>
              <a:gd name="connsiteY3" fmla="*/ 693235 h 693235"/>
              <a:gd name="connsiteX4" fmla="*/ 0 w 2587191"/>
              <a:gd name="connsiteY4" fmla="*/ 0 h 693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7191" h="693235">
                <a:moveTo>
                  <a:pt x="0" y="0"/>
                </a:moveTo>
                <a:lnTo>
                  <a:pt x="2587191" y="0"/>
                </a:lnTo>
                <a:lnTo>
                  <a:pt x="2587191" y="693235"/>
                </a:lnTo>
                <a:lnTo>
                  <a:pt x="0" y="6932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19" tIns="0" rIns="889000" bIns="-1" numCol="1" spcCol="1270" anchor="ctr" anchorCtr="0">
            <a:noAutofit/>
          </a:bodyPr>
          <a:lstStyle/>
          <a:p>
            <a:pPr lvl="0" algn="r" defTabSz="8001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800" b="1" kern="1200" dirty="0" smtClean="0">
                <a:solidFill>
                  <a:schemeClr val="accent1">
                    <a:lumMod val="50000"/>
                  </a:schemeClr>
                </a:solidFill>
                <a:cs typeface="B Traffic" pitchFamily="2" charset="-78"/>
              </a:rPr>
              <a:t>4-  نداشتن الگوی عملی</a:t>
            </a:r>
            <a:endParaRPr lang="fa-IR" sz="1800" b="1" kern="120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cs typeface="B Traffic" pitchFamily="2" charset="-78"/>
            </a:endParaRPr>
          </a:p>
        </p:txBody>
      </p:sp>
      <p:sp>
        <p:nvSpPr>
          <p:cNvPr id="44" name="Flowchart: Stored Data 43"/>
          <p:cNvSpPr/>
          <p:nvPr/>
        </p:nvSpPr>
        <p:spPr>
          <a:xfrm rot="10800000">
            <a:off x="5351641" y="1700808"/>
            <a:ext cx="669614" cy="669614"/>
          </a:xfrm>
          <a:prstGeom prst="flowChartOnlineStorage">
            <a:avLst/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1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5" name="Freeform 44"/>
          <p:cNvSpPr/>
          <p:nvPr/>
        </p:nvSpPr>
        <p:spPr>
          <a:xfrm rot="17100000">
            <a:off x="2954335" y="3609624"/>
            <a:ext cx="4340757" cy="693235"/>
          </a:xfrm>
          <a:custGeom>
            <a:avLst/>
            <a:gdLst>
              <a:gd name="connsiteX0" fmla="*/ 0 w 2587191"/>
              <a:gd name="connsiteY0" fmla="*/ 0 h 693235"/>
              <a:gd name="connsiteX1" fmla="*/ 2587191 w 2587191"/>
              <a:gd name="connsiteY1" fmla="*/ 0 h 693235"/>
              <a:gd name="connsiteX2" fmla="*/ 2587191 w 2587191"/>
              <a:gd name="connsiteY2" fmla="*/ 693235 h 693235"/>
              <a:gd name="connsiteX3" fmla="*/ 0 w 2587191"/>
              <a:gd name="connsiteY3" fmla="*/ 693235 h 693235"/>
              <a:gd name="connsiteX4" fmla="*/ 0 w 2587191"/>
              <a:gd name="connsiteY4" fmla="*/ 0 h 693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7191" h="693235">
                <a:moveTo>
                  <a:pt x="0" y="0"/>
                </a:moveTo>
                <a:lnTo>
                  <a:pt x="2587191" y="0"/>
                </a:lnTo>
                <a:lnTo>
                  <a:pt x="2587191" y="693235"/>
                </a:lnTo>
                <a:lnTo>
                  <a:pt x="0" y="6932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19" tIns="0" rIns="889000" bIns="-1" numCol="1" spcCol="1270" anchor="ctr" anchorCtr="0">
            <a:noAutofit/>
          </a:bodyPr>
          <a:lstStyle/>
          <a:p>
            <a:pPr lvl="0" algn="r" defTabSz="8001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800" b="1" kern="1200" dirty="0" smtClean="0">
                <a:solidFill>
                  <a:schemeClr val="accent6">
                    <a:lumMod val="50000"/>
                  </a:schemeClr>
                </a:solidFill>
                <a:cs typeface="B Traffic" pitchFamily="2" charset="-78"/>
              </a:rPr>
              <a:t>5- سخت گیری بی جهت </a:t>
            </a:r>
            <a:endParaRPr lang="fa-IR" sz="1800" b="1" kern="120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cs typeface="B Traffic" pitchFamily="2" charset="-78"/>
            </a:endParaRPr>
          </a:p>
        </p:txBody>
      </p:sp>
      <p:sp>
        <p:nvSpPr>
          <p:cNvPr id="46" name="Flowchart: Stored Data 45"/>
          <p:cNvSpPr/>
          <p:nvPr/>
        </p:nvSpPr>
        <p:spPr>
          <a:xfrm rot="10800000">
            <a:off x="4628860" y="1700808"/>
            <a:ext cx="669614" cy="669614"/>
          </a:xfrm>
          <a:prstGeom prst="flowChartOnlineStorage">
            <a:avLst/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7" name="Freeform 46"/>
          <p:cNvSpPr/>
          <p:nvPr/>
        </p:nvSpPr>
        <p:spPr>
          <a:xfrm rot="17100000">
            <a:off x="2231553" y="3609624"/>
            <a:ext cx="4340757" cy="693235"/>
          </a:xfrm>
          <a:custGeom>
            <a:avLst/>
            <a:gdLst>
              <a:gd name="connsiteX0" fmla="*/ 0 w 2587191"/>
              <a:gd name="connsiteY0" fmla="*/ 0 h 693235"/>
              <a:gd name="connsiteX1" fmla="*/ 2587191 w 2587191"/>
              <a:gd name="connsiteY1" fmla="*/ 0 h 693235"/>
              <a:gd name="connsiteX2" fmla="*/ 2587191 w 2587191"/>
              <a:gd name="connsiteY2" fmla="*/ 693235 h 693235"/>
              <a:gd name="connsiteX3" fmla="*/ 0 w 2587191"/>
              <a:gd name="connsiteY3" fmla="*/ 693235 h 693235"/>
              <a:gd name="connsiteX4" fmla="*/ 0 w 2587191"/>
              <a:gd name="connsiteY4" fmla="*/ 0 h 693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7191" h="693235">
                <a:moveTo>
                  <a:pt x="0" y="0"/>
                </a:moveTo>
                <a:lnTo>
                  <a:pt x="2587191" y="0"/>
                </a:lnTo>
                <a:lnTo>
                  <a:pt x="2587191" y="693235"/>
                </a:lnTo>
                <a:lnTo>
                  <a:pt x="0" y="6932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19" tIns="0" rIns="889000" bIns="-1" numCol="1" spcCol="1270" anchor="ctr" anchorCtr="0">
            <a:noAutofit/>
          </a:bodyPr>
          <a:lstStyle/>
          <a:p>
            <a:pPr lvl="0" algn="r" defTabSz="8001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800" b="1" kern="1200" dirty="0" smtClean="0">
                <a:solidFill>
                  <a:schemeClr val="accent2">
                    <a:lumMod val="50000"/>
                  </a:schemeClr>
                </a:solidFill>
                <a:cs typeface="B Traffic" pitchFamily="2" charset="-78"/>
              </a:rPr>
              <a:t>6- برخوردهای تبعیض آمیز</a:t>
            </a:r>
            <a:endParaRPr lang="fa-IR" sz="1800" b="1" kern="120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B Traffic" pitchFamily="2" charset="-78"/>
            </a:endParaRPr>
          </a:p>
        </p:txBody>
      </p:sp>
      <p:sp>
        <p:nvSpPr>
          <p:cNvPr id="48" name="Flowchart: Stored Data 47"/>
          <p:cNvSpPr/>
          <p:nvPr/>
        </p:nvSpPr>
        <p:spPr>
          <a:xfrm rot="10800000">
            <a:off x="3906078" y="1700808"/>
            <a:ext cx="669614" cy="669614"/>
          </a:xfrm>
          <a:prstGeom prst="flowChartOnlineStorage">
            <a:avLst/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1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9" name="Freeform 48"/>
          <p:cNvSpPr/>
          <p:nvPr/>
        </p:nvSpPr>
        <p:spPr>
          <a:xfrm rot="17100000">
            <a:off x="1508771" y="3609624"/>
            <a:ext cx="4340757" cy="693235"/>
          </a:xfrm>
          <a:custGeom>
            <a:avLst/>
            <a:gdLst>
              <a:gd name="connsiteX0" fmla="*/ 0 w 2587191"/>
              <a:gd name="connsiteY0" fmla="*/ 0 h 693235"/>
              <a:gd name="connsiteX1" fmla="*/ 2587191 w 2587191"/>
              <a:gd name="connsiteY1" fmla="*/ 0 h 693235"/>
              <a:gd name="connsiteX2" fmla="*/ 2587191 w 2587191"/>
              <a:gd name="connsiteY2" fmla="*/ 693235 h 693235"/>
              <a:gd name="connsiteX3" fmla="*/ 0 w 2587191"/>
              <a:gd name="connsiteY3" fmla="*/ 693235 h 693235"/>
              <a:gd name="connsiteX4" fmla="*/ 0 w 2587191"/>
              <a:gd name="connsiteY4" fmla="*/ 0 h 693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7191" h="693235">
                <a:moveTo>
                  <a:pt x="0" y="0"/>
                </a:moveTo>
                <a:lnTo>
                  <a:pt x="2587191" y="0"/>
                </a:lnTo>
                <a:lnTo>
                  <a:pt x="2587191" y="693235"/>
                </a:lnTo>
                <a:lnTo>
                  <a:pt x="0" y="6932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19" tIns="0" rIns="889000" bIns="-1" numCol="1" spcCol="1270" anchor="ctr" anchorCtr="0">
            <a:noAutofit/>
          </a:bodyPr>
          <a:lstStyle/>
          <a:p>
            <a:pPr lvl="0" algn="r" defTabSz="8001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800" b="1" kern="1200" dirty="0" smtClean="0">
                <a:solidFill>
                  <a:schemeClr val="accent3">
                    <a:lumMod val="50000"/>
                  </a:schemeClr>
                </a:solidFill>
                <a:cs typeface="B Traffic" pitchFamily="2" charset="-78"/>
              </a:rPr>
              <a:t>7- ضعف در مخاطب شناسی</a:t>
            </a:r>
            <a:endParaRPr lang="fa-IR" sz="1800" b="1" kern="120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cs typeface="B Traffic" pitchFamily="2" charset="-78"/>
            </a:endParaRPr>
          </a:p>
        </p:txBody>
      </p:sp>
      <p:sp>
        <p:nvSpPr>
          <p:cNvPr id="50" name="Flowchart: Stored Data 49"/>
          <p:cNvSpPr/>
          <p:nvPr/>
        </p:nvSpPr>
        <p:spPr>
          <a:xfrm rot="10800000">
            <a:off x="3183296" y="1700808"/>
            <a:ext cx="669614" cy="669614"/>
          </a:xfrm>
          <a:prstGeom prst="flowChartOnlineStorage">
            <a:avLst/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1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1" name="Freeform 50"/>
          <p:cNvSpPr/>
          <p:nvPr/>
        </p:nvSpPr>
        <p:spPr>
          <a:xfrm rot="17100000">
            <a:off x="785989" y="3609624"/>
            <a:ext cx="4340757" cy="693235"/>
          </a:xfrm>
          <a:custGeom>
            <a:avLst/>
            <a:gdLst>
              <a:gd name="connsiteX0" fmla="*/ 0 w 2587191"/>
              <a:gd name="connsiteY0" fmla="*/ 0 h 693235"/>
              <a:gd name="connsiteX1" fmla="*/ 2587191 w 2587191"/>
              <a:gd name="connsiteY1" fmla="*/ 0 h 693235"/>
              <a:gd name="connsiteX2" fmla="*/ 2587191 w 2587191"/>
              <a:gd name="connsiteY2" fmla="*/ 693235 h 693235"/>
              <a:gd name="connsiteX3" fmla="*/ 0 w 2587191"/>
              <a:gd name="connsiteY3" fmla="*/ 693235 h 693235"/>
              <a:gd name="connsiteX4" fmla="*/ 0 w 2587191"/>
              <a:gd name="connsiteY4" fmla="*/ 0 h 693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7191" h="693235">
                <a:moveTo>
                  <a:pt x="0" y="0"/>
                </a:moveTo>
                <a:lnTo>
                  <a:pt x="2587191" y="0"/>
                </a:lnTo>
                <a:lnTo>
                  <a:pt x="2587191" y="693235"/>
                </a:lnTo>
                <a:lnTo>
                  <a:pt x="0" y="6932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19" tIns="0" rIns="889000" bIns="-1" numCol="1" spcCol="1270" anchor="ctr" anchorCtr="0">
            <a:noAutofit/>
          </a:bodyPr>
          <a:lstStyle/>
          <a:p>
            <a:pPr lvl="0" algn="r" defTabSz="8001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800" b="1" kern="1200" dirty="0" smtClean="0">
                <a:solidFill>
                  <a:schemeClr val="accent4">
                    <a:lumMod val="50000"/>
                  </a:schemeClr>
                </a:solidFill>
                <a:cs typeface="B Traffic" pitchFamily="2" charset="-78"/>
              </a:rPr>
              <a:t>8- انتشار مسائل خصوصی </a:t>
            </a:r>
            <a:endParaRPr lang="fa-IR" sz="1800" b="1" kern="120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cs typeface="B Traffic" pitchFamily="2" charset="-78"/>
            </a:endParaRPr>
          </a:p>
        </p:txBody>
      </p:sp>
      <p:sp>
        <p:nvSpPr>
          <p:cNvPr id="52" name="Flowchart: Stored Data 51"/>
          <p:cNvSpPr/>
          <p:nvPr/>
        </p:nvSpPr>
        <p:spPr>
          <a:xfrm rot="10800000">
            <a:off x="2460514" y="1700808"/>
            <a:ext cx="669614" cy="669614"/>
          </a:xfrm>
          <a:prstGeom prst="flowChartOnlineStorage">
            <a:avLst/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3" name="Freeform 52"/>
          <p:cNvSpPr/>
          <p:nvPr/>
        </p:nvSpPr>
        <p:spPr>
          <a:xfrm rot="17100000">
            <a:off x="63207" y="3609624"/>
            <a:ext cx="4340757" cy="693235"/>
          </a:xfrm>
          <a:custGeom>
            <a:avLst/>
            <a:gdLst>
              <a:gd name="connsiteX0" fmla="*/ 0 w 2587191"/>
              <a:gd name="connsiteY0" fmla="*/ 0 h 693235"/>
              <a:gd name="connsiteX1" fmla="*/ 2587191 w 2587191"/>
              <a:gd name="connsiteY1" fmla="*/ 0 h 693235"/>
              <a:gd name="connsiteX2" fmla="*/ 2587191 w 2587191"/>
              <a:gd name="connsiteY2" fmla="*/ 693235 h 693235"/>
              <a:gd name="connsiteX3" fmla="*/ 0 w 2587191"/>
              <a:gd name="connsiteY3" fmla="*/ 693235 h 693235"/>
              <a:gd name="connsiteX4" fmla="*/ 0 w 2587191"/>
              <a:gd name="connsiteY4" fmla="*/ 0 h 693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7191" h="693235">
                <a:moveTo>
                  <a:pt x="0" y="0"/>
                </a:moveTo>
                <a:lnTo>
                  <a:pt x="2587191" y="0"/>
                </a:lnTo>
                <a:lnTo>
                  <a:pt x="2587191" y="693235"/>
                </a:lnTo>
                <a:lnTo>
                  <a:pt x="0" y="6932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19" tIns="0" rIns="889000" bIns="-1" numCol="1" spcCol="1270" anchor="ctr" anchorCtr="0">
            <a:noAutofit/>
          </a:bodyPr>
          <a:lstStyle/>
          <a:p>
            <a:pPr lvl="0" algn="r" defTabSz="8001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800" b="1" kern="1200" dirty="0" smtClean="0">
                <a:solidFill>
                  <a:schemeClr val="accent1">
                    <a:lumMod val="50000"/>
                  </a:schemeClr>
                </a:solidFill>
                <a:cs typeface="B Traffic" pitchFamily="2" charset="-78"/>
              </a:rPr>
              <a:t>9- خودبینی وخود محوری سرگروه </a:t>
            </a:r>
            <a:endParaRPr lang="fa-IR" sz="1800" b="1" kern="120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cs typeface="B Traffic" pitchFamily="2" charset="-78"/>
            </a:endParaRPr>
          </a:p>
        </p:txBody>
      </p:sp>
      <p:sp>
        <p:nvSpPr>
          <p:cNvPr id="54" name="Flowchart: Stored Data 53"/>
          <p:cNvSpPr/>
          <p:nvPr/>
        </p:nvSpPr>
        <p:spPr>
          <a:xfrm rot="10800000">
            <a:off x="1737732" y="1700808"/>
            <a:ext cx="669614" cy="669614"/>
          </a:xfrm>
          <a:prstGeom prst="flowChartOnlineStorage">
            <a:avLst/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1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5" name="Freeform 54"/>
          <p:cNvSpPr/>
          <p:nvPr/>
        </p:nvSpPr>
        <p:spPr>
          <a:xfrm rot="17100000">
            <a:off x="-659575" y="3609624"/>
            <a:ext cx="4340757" cy="693235"/>
          </a:xfrm>
          <a:custGeom>
            <a:avLst/>
            <a:gdLst>
              <a:gd name="connsiteX0" fmla="*/ 0 w 2587191"/>
              <a:gd name="connsiteY0" fmla="*/ 0 h 693235"/>
              <a:gd name="connsiteX1" fmla="*/ 2587191 w 2587191"/>
              <a:gd name="connsiteY1" fmla="*/ 0 h 693235"/>
              <a:gd name="connsiteX2" fmla="*/ 2587191 w 2587191"/>
              <a:gd name="connsiteY2" fmla="*/ 693235 h 693235"/>
              <a:gd name="connsiteX3" fmla="*/ 0 w 2587191"/>
              <a:gd name="connsiteY3" fmla="*/ 693235 h 693235"/>
              <a:gd name="connsiteX4" fmla="*/ 0 w 2587191"/>
              <a:gd name="connsiteY4" fmla="*/ 0 h 693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7191" h="693235">
                <a:moveTo>
                  <a:pt x="0" y="0"/>
                </a:moveTo>
                <a:lnTo>
                  <a:pt x="2587191" y="0"/>
                </a:lnTo>
                <a:lnTo>
                  <a:pt x="2587191" y="693235"/>
                </a:lnTo>
                <a:lnTo>
                  <a:pt x="0" y="6932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19" tIns="0" rIns="889000" bIns="-1" numCol="1" spcCol="1270" anchor="ctr" anchorCtr="0">
            <a:noAutofit/>
          </a:bodyPr>
          <a:lstStyle/>
          <a:p>
            <a:pPr lvl="0" algn="r" defTabSz="8001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800" b="1" kern="1200" dirty="0" smtClean="0">
                <a:solidFill>
                  <a:schemeClr val="accent6">
                    <a:lumMod val="50000"/>
                  </a:schemeClr>
                </a:solidFill>
                <a:cs typeface="B Traffic" pitchFamily="2" charset="-78"/>
              </a:rPr>
              <a:t>10 - عدم جذابیت وتنوع برنامه ها  </a:t>
            </a:r>
            <a:endParaRPr lang="fa-IR" sz="1800" b="1" kern="120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cs typeface="B Traffic" pitchFamily="2" charset="-78"/>
            </a:endParaRPr>
          </a:p>
        </p:txBody>
      </p:sp>
      <p:sp>
        <p:nvSpPr>
          <p:cNvPr id="56" name="Flowchart: Stored Data 55"/>
          <p:cNvSpPr/>
          <p:nvPr/>
        </p:nvSpPr>
        <p:spPr>
          <a:xfrm rot="10800000">
            <a:off x="1014950" y="1700808"/>
            <a:ext cx="669614" cy="669614"/>
          </a:xfrm>
          <a:prstGeom prst="flowChartOnlineStorage">
            <a:avLst/>
          </a:prstGeom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1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7" name="Freeform 56"/>
          <p:cNvSpPr/>
          <p:nvPr/>
        </p:nvSpPr>
        <p:spPr>
          <a:xfrm rot="17100000">
            <a:off x="-1382356" y="3609624"/>
            <a:ext cx="4340757" cy="693235"/>
          </a:xfrm>
          <a:custGeom>
            <a:avLst/>
            <a:gdLst>
              <a:gd name="connsiteX0" fmla="*/ 0 w 2587191"/>
              <a:gd name="connsiteY0" fmla="*/ 0 h 693235"/>
              <a:gd name="connsiteX1" fmla="*/ 2587191 w 2587191"/>
              <a:gd name="connsiteY1" fmla="*/ 0 h 693235"/>
              <a:gd name="connsiteX2" fmla="*/ 2587191 w 2587191"/>
              <a:gd name="connsiteY2" fmla="*/ 693235 h 693235"/>
              <a:gd name="connsiteX3" fmla="*/ 0 w 2587191"/>
              <a:gd name="connsiteY3" fmla="*/ 693235 h 693235"/>
              <a:gd name="connsiteX4" fmla="*/ 0 w 2587191"/>
              <a:gd name="connsiteY4" fmla="*/ 0 h 693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7191" h="693235">
                <a:moveTo>
                  <a:pt x="0" y="0"/>
                </a:moveTo>
                <a:lnTo>
                  <a:pt x="2587191" y="0"/>
                </a:lnTo>
                <a:lnTo>
                  <a:pt x="2587191" y="693235"/>
                </a:lnTo>
                <a:lnTo>
                  <a:pt x="0" y="693235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719" tIns="0" rIns="889000" bIns="-1" numCol="1" spcCol="1270" anchor="ctr" anchorCtr="0">
            <a:noAutofit/>
          </a:bodyPr>
          <a:lstStyle/>
          <a:p>
            <a:pPr lvl="0" algn="r" defTabSz="8001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800" b="1" kern="1200" dirty="0" smtClean="0">
                <a:solidFill>
                  <a:schemeClr val="accent2">
                    <a:lumMod val="50000"/>
                  </a:schemeClr>
                </a:solidFill>
                <a:cs typeface="B Traffic" pitchFamily="2" charset="-78"/>
              </a:rPr>
              <a:t>11- عدم ارتباط گیری صحیح </a:t>
            </a:r>
            <a:endParaRPr lang="fa-IR" sz="1800" b="1" kern="120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B Traffic" pitchFamily="2" charset="-78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03649" y="632882"/>
            <a:ext cx="696517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a-IR" sz="40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آسـیب ها</a:t>
            </a:r>
            <a:endParaRPr lang="en-US" sz="4000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Titr TG F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20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7476170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/>
      <p:bldP spid="41" grpId="0"/>
      <p:bldP spid="43" grpId="0"/>
      <p:bldP spid="45" grpId="0"/>
      <p:bldP spid="47" grpId="0"/>
      <p:bldP spid="49" grpId="0"/>
      <p:bldP spid="51" grpId="0"/>
      <p:bldP spid="53" grpId="0"/>
      <p:bldP spid="55" grpId="0"/>
      <p:bldP spid="57" grpId="0"/>
      <p:bldP spid="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2587581" y="2125018"/>
            <a:ext cx="4185617" cy="4544342"/>
            <a:chOff x="2014718" y="1688919"/>
            <a:chExt cx="4185617" cy="4544342"/>
          </a:xfrm>
        </p:grpSpPr>
        <p:sp>
          <p:nvSpPr>
            <p:cNvPr id="9" name="Freeform 19"/>
            <p:cNvSpPr>
              <a:spLocks/>
            </p:cNvSpPr>
            <p:nvPr/>
          </p:nvSpPr>
          <p:spPr bwMode="gray">
            <a:xfrm rot="20805504">
              <a:off x="4669365" y="1688919"/>
              <a:ext cx="1530970" cy="441130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14"/>
                </a:cxn>
                <a:cxn ang="0">
                  <a:pos x="98" y="32"/>
                </a:cxn>
                <a:cxn ang="0">
                  <a:pos x="147" y="54"/>
                </a:cxn>
                <a:cxn ang="0">
                  <a:pos x="195" y="81"/>
                </a:cxn>
                <a:cxn ang="0">
                  <a:pos x="242" y="111"/>
                </a:cxn>
                <a:cxn ang="0">
                  <a:pos x="288" y="147"/>
                </a:cxn>
                <a:cxn ang="0">
                  <a:pos x="333" y="185"/>
                </a:cxn>
                <a:cxn ang="0">
                  <a:pos x="377" y="228"/>
                </a:cxn>
                <a:cxn ang="0">
                  <a:pos x="418" y="275"/>
                </a:cxn>
                <a:cxn ang="0">
                  <a:pos x="457" y="325"/>
                </a:cxn>
                <a:cxn ang="0">
                  <a:pos x="493" y="379"/>
                </a:cxn>
                <a:cxn ang="0">
                  <a:pos x="526" y="437"/>
                </a:cxn>
                <a:cxn ang="0">
                  <a:pos x="555" y="497"/>
                </a:cxn>
                <a:cxn ang="0">
                  <a:pos x="582" y="562"/>
                </a:cxn>
                <a:cxn ang="0">
                  <a:pos x="604" y="630"/>
                </a:cxn>
                <a:cxn ang="0">
                  <a:pos x="621" y="700"/>
                </a:cxn>
                <a:cxn ang="0">
                  <a:pos x="634" y="774"/>
                </a:cxn>
                <a:cxn ang="0">
                  <a:pos x="642" y="851"/>
                </a:cxn>
                <a:cxn ang="0">
                  <a:pos x="646" y="930"/>
                </a:cxn>
                <a:cxn ang="0">
                  <a:pos x="643" y="1011"/>
                </a:cxn>
                <a:cxn ang="0">
                  <a:pos x="636" y="1086"/>
                </a:cxn>
                <a:cxn ang="0">
                  <a:pos x="623" y="1160"/>
                </a:cxn>
                <a:cxn ang="0">
                  <a:pos x="607" y="1230"/>
                </a:cxn>
                <a:cxn ang="0">
                  <a:pos x="585" y="1297"/>
                </a:cxn>
                <a:cxn ang="0">
                  <a:pos x="561" y="1361"/>
                </a:cxn>
                <a:cxn ang="0">
                  <a:pos x="533" y="1421"/>
                </a:cxn>
                <a:cxn ang="0">
                  <a:pos x="500" y="1478"/>
                </a:cxn>
                <a:cxn ang="0">
                  <a:pos x="466" y="1532"/>
                </a:cxn>
                <a:cxn ang="0">
                  <a:pos x="428" y="1582"/>
                </a:cxn>
                <a:cxn ang="0">
                  <a:pos x="388" y="1627"/>
                </a:cxn>
                <a:cxn ang="0">
                  <a:pos x="345" y="1670"/>
                </a:cxn>
                <a:cxn ang="0">
                  <a:pos x="301" y="1709"/>
                </a:cxn>
                <a:cxn ang="0">
                  <a:pos x="254" y="1744"/>
                </a:cxn>
                <a:cxn ang="0">
                  <a:pos x="205" y="1776"/>
                </a:cxn>
                <a:cxn ang="0">
                  <a:pos x="156" y="1803"/>
                </a:cxn>
                <a:cxn ang="0">
                  <a:pos x="104" y="1826"/>
                </a:cxn>
                <a:cxn ang="0">
                  <a:pos x="53" y="1846"/>
                </a:cxn>
                <a:cxn ang="0">
                  <a:pos x="0" y="1861"/>
                </a:cxn>
                <a:cxn ang="0">
                  <a:pos x="0" y="0"/>
                </a:cxn>
              </a:cxnLst>
              <a:rect l="0" t="0" r="r" b="b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a-IR" sz="2200" b="1">
                <a:solidFill>
                  <a:prstClr val="black"/>
                </a:solidFill>
              </a:endParaRPr>
            </a:p>
          </p:txBody>
        </p:sp>
        <p:sp>
          <p:nvSpPr>
            <p:cNvPr id="10" name="Freeform 23"/>
            <p:cNvSpPr>
              <a:spLocks/>
            </p:cNvSpPr>
            <p:nvPr/>
          </p:nvSpPr>
          <p:spPr bwMode="gray">
            <a:xfrm>
              <a:off x="4407720" y="1822087"/>
              <a:ext cx="1531275" cy="44111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14"/>
                </a:cxn>
                <a:cxn ang="0">
                  <a:pos x="98" y="32"/>
                </a:cxn>
                <a:cxn ang="0">
                  <a:pos x="147" y="54"/>
                </a:cxn>
                <a:cxn ang="0">
                  <a:pos x="195" y="81"/>
                </a:cxn>
                <a:cxn ang="0">
                  <a:pos x="242" y="111"/>
                </a:cxn>
                <a:cxn ang="0">
                  <a:pos x="288" y="147"/>
                </a:cxn>
                <a:cxn ang="0">
                  <a:pos x="333" y="185"/>
                </a:cxn>
                <a:cxn ang="0">
                  <a:pos x="377" y="228"/>
                </a:cxn>
                <a:cxn ang="0">
                  <a:pos x="418" y="275"/>
                </a:cxn>
                <a:cxn ang="0">
                  <a:pos x="457" y="325"/>
                </a:cxn>
                <a:cxn ang="0">
                  <a:pos x="493" y="379"/>
                </a:cxn>
                <a:cxn ang="0">
                  <a:pos x="526" y="437"/>
                </a:cxn>
                <a:cxn ang="0">
                  <a:pos x="555" y="497"/>
                </a:cxn>
                <a:cxn ang="0">
                  <a:pos x="582" y="562"/>
                </a:cxn>
                <a:cxn ang="0">
                  <a:pos x="604" y="630"/>
                </a:cxn>
                <a:cxn ang="0">
                  <a:pos x="621" y="700"/>
                </a:cxn>
                <a:cxn ang="0">
                  <a:pos x="634" y="774"/>
                </a:cxn>
                <a:cxn ang="0">
                  <a:pos x="642" y="851"/>
                </a:cxn>
                <a:cxn ang="0">
                  <a:pos x="646" y="930"/>
                </a:cxn>
                <a:cxn ang="0">
                  <a:pos x="643" y="1011"/>
                </a:cxn>
                <a:cxn ang="0">
                  <a:pos x="636" y="1086"/>
                </a:cxn>
                <a:cxn ang="0">
                  <a:pos x="623" y="1160"/>
                </a:cxn>
                <a:cxn ang="0">
                  <a:pos x="607" y="1230"/>
                </a:cxn>
                <a:cxn ang="0">
                  <a:pos x="585" y="1297"/>
                </a:cxn>
                <a:cxn ang="0">
                  <a:pos x="561" y="1361"/>
                </a:cxn>
                <a:cxn ang="0">
                  <a:pos x="533" y="1421"/>
                </a:cxn>
                <a:cxn ang="0">
                  <a:pos x="500" y="1478"/>
                </a:cxn>
                <a:cxn ang="0">
                  <a:pos x="466" y="1532"/>
                </a:cxn>
                <a:cxn ang="0">
                  <a:pos x="428" y="1582"/>
                </a:cxn>
                <a:cxn ang="0">
                  <a:pos x="388" y="1627"/>
                </a:cxn>
                <a:cxn ang="0">
                  <a:pos x="345" y="1670"/>
                </a:cxn>
                <a:cxn ang="0">
                  <a:pos x="301" y="1709"/>
                </a:cxn>
                <a:cxn ang="0">
                  <a:pos x="254" y="1744"/>
                </a:cxn>
                <a:cxn ang="0">
                  <a:pos x="205" y="1776"/>
                </a:cxn>
                <a:cxn ang="0">
                  <a:pos x="156" y="1803"/>
                </a:cxn>
                <a:cxn ang="0">
                  <a:pos x="104" y="1826"/>
                </a:cxn>
                <a:cxn ang="0">
                  <a:pos x="53" y="1846"/>
                </a:cxn>
                <a:cxn ang="0">
                  <a:pos x="0" y="1861"/>
                </a:cxn>
                <a:cxn ang="0">
                  <a:pos x="0" y="0"/>
                </a:cxn>
              </a:cxnLst>
              <a:rect l="0" t="0" r="r" b="b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99CCFF"/>
                </a:gs>
              </a:gsLst>
              <a:lin ang="0" scaled="1"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a-IR" sz="2200" b="1">
                <a:solidFill>
                  <a:prstClr val="black"/>
                </a:solidFill>
              </a:endParaRPr>
            </a:p>
          </p:txBody>
        </p:sp>
        <p:sp>
          <p:nvSpPr>
            <p:cNvPr id="11" name="Text Box 32"/>
            <p:cNvSpPr txBox="1">
              <a:spLocks noChangeArrowheads="1"/>
            </p:cNvSpPr>
            <p:nvPr/>
          </p:nvSpPr>
          <p:spPr bwMode="auto">
            <a:xfrm>
              <a:off x="2014718" y="4362214"/>
              <a:ext cx="4072651" cy="4308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fa-IR" sz="2200" b="1" dirty="0" smtClean="0">
                  <a:cs typeface="B Mitra" pitchFamily="2" charset="-78"/>
                </a:rPr>
                <a:t>2- </a:t>
              </a:r>
              <a:r>
                <a:rPr lang="fa-IR" sz="2200" b="1" dirty="0">
                  <a:cs typeface="B Mitra" pitchFamily="2" charset="-78"/>
                </a:rPr>
                <a:t>امکانات و فضای نامناسب </a:t>
              </a:r>
              <a:endParaRPr lang="en-US" sz="2200" dirty="0">
                <a:cs typeface="B Mitra" pitchFamily="2" charset="-78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99592" y="2132856"/>
            <a:ext cx="5118477" cy="2474888"/>
            <a:chOff x="326729" y="1696757"/>
            <a:chExt cx="5118477" cy="2474888"/>
          </a:xfrm>
        </p:grpSpPr>
        <p:sp>
          <p:nvSpPr>
            <p:cNvPr id="13" name="Freeform 20"/>
            <p:cNvSpPr>
              <a:spLocks/>
            </p:cNvSpPr>
            <p:nvPr/>
          </p:nvSpPr>
          <p:spPr bwMode="gray">
            <a:xfrm rot="5461794">
              <a:off x="2113843" y="840283"/>
              <a:ext cx="1842483" cy="48202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14"/>
                </a:cxn>
                <a:cxn ang="0">
                  <a:pos x="98" y="32"/>
                </a:cxn>
                <a:cxn ang="0">
                  <a:pos x="147" y="54"/>
                </a:cxn>
                <a:cxn ang="0">
                  <a:pos x="195" y="81"/>
                </a:cxn>
                <a:cxn ang="0">
                  <a:pos x="242" y="111"/>
                </a:cxn>
                <a:cxn ang="0">
                  <a:pos x="288" y="147"/>
                </a:cxn>
                <a:cxn ang="0">
                  <a:pos x="333" y="185"/>
                </a:cxn>
                <a:cxn ang="0">
                  <a:pos x="377" y="228"/>
                </a:cxn>
                <a:cxn ang="0">
                  <a:pos x="418" y="275"/>
                </a:cxn>
                <a:cxn ang="0">
                  <a:pos x="457" y="325"/>
                </a:cxn>
                <a:cxn ang="0">
                  <a:pos x="493" y="379"/>
                </a:cxn>
                <a:cxn ang="0">
                  <a:pos x="526" y="437"/>
                </a:cxn>
                <a:cxn ang="0">
                  <a:pos x="555" y="497"/>
                </a:cxn>
                <a:cxn ang="0">
                  <a:pos x="582" y="562"/>
                </a:cxn>
                <a:cxn ang="0">
                  <a:pos x="604" y="630"/>
                </a:cxn>
                <a:cxn ang="0">
                  <a:pos x="621" y="700"/>
                </a:cxn>
                <a:cxn ang="0">
                  <a:pos x="634" y="774"/>
                </a:cxn>
                <a:cxn ang="0">
                  <a:pos x="642" y="851"/>
                </a:cxn>
                <a:cxn ang="0">
                  <a:pos x="646" y="930"/>
                </a:cxn>
                <a:cxn ang="0">
                  <a:pos x="643" y="1011"/>
                </a:cxn>
                <a:cxn ang="0">
                  <a:pos x="636" y="1086"/>
                </a:cxn>
                <a:cxn ang="0">
                  <a:pos x="623" y="1160"/>
                </a:cxn>
                <a:cxn ang="0">
                  <a:pos x="607" y="1230"/>
                </a:cxn>
                <a:cxn ang="0">
                  <a:pos x="585" y="1297"/>
                </a:cxn>
                <a:cxn ang="0">
                  <a:pos x="561" y="1361"/>
                </a:cxn>
                <a:cxn ang="0">
                  <a:pos x="533" y="1421"/>
                </a:cxn>
                <a:cxn ang="0">
                  <a:pos x="500" y="1478"/>
                </a:cxn>
                <a:cxn ang="0">
                  <a:pos x="466" y="1532"/>
                </a:cxn>
                <a:cxn ang="0">
                  <a:pos x="428" y="1582"/>
                </a:cxn>
                <a:cxn ang="0">
                  <a:pos x="388" y="1627"/>
                </a:cxn>
                <a:cxn ang="0">
                  <a:pos x="345" y="1670"/>
                </a:cxn>
                <a:cxn ang="0">
                  <a:pos x="301" y="1709"/>
                </a:cxn>
                <a:cxn ang="0">
                  <a:pos x="254" y="1744"/>
                </a:cxn>
                <a:cxn ang="0">
                  <a:pos x="205" y="1776"/>
                </a:cxn>
                <a:cxn ang="0">
                  <a:pos x="156" y="1803"/>
                </a:cxn>
                <a:cxn ang="0">
                  <a:pos x="104" y="1826"/>
                </a:cxn>
                <a:cxn ang="0">
                  <a:pos x="53" y="1846"/>
                </a:cxn>
                <a:cxn ang="0">
                  <a:pos x="0" y="1861"/>
                </a:cxn>
                <a:cxn ang="0">
                  <a:pos x="0" y="0"/>
                </a:cxn>
              </a:cxnLst>
              <a:rect l="0" t="0" r="r" b="b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996600">
                    <a:gamma/>
                    <a:tint val="0"/>
                    <a:invGamma/>
                  </a:srgbClr>
                </a:gs>
                <a:gs pos="100000">
                  <a:srgbClr val="996600"/>
                </a:gs>
              </a:gsLst>
              <a:lin ang="0" scaled="1"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a-IR" sz="2200" b="1">
                <a:solidFill>
                  <a:prstClr val="black"/>
                </a:solidFill>
              </a:endParaRPr>
            </a:p>
          </p:txBody>
        </p:sp>
        <p:sp>
          <p:nvSpPr>
            <p:cNvPr id="14" name="Freeform 24"/>
            <p:cNvSpPr>
              <a:spLocks/>
            </p:cNvSpPr>
            <p:nvPr/>
          </p:nvSpPr>
          <p:spPr bwMode="gray">
            <a:xfrm rot="6256290">
              <a:off x="2242969" y="889575"/>
              <a:ext cx="1530479" cy="44134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14"/>
                </a:cxn>
                <a:cxn ang="0">
                  <a:pos x="98" y="32"/>
                </a:cxn>
                <a:cxn ang="0">
                  <a:pos x="147" y="54"/>
                </a:cxn>
                <a:cxn ang="0">
                  <a:pos x="195" y="81"/>
                </a:cxn>
                <a:cxn ang="0">
                  <a:pos x="242" y="111"/>
                </a:cxn>
                <a:cxn ang="0">
                  <a:pos x="288" y="147"/>
                </a:cxn>
                <a:cxn ang="0">
                  <a:pos x="333" y="185"/>
                </a:cxn>
                <a:cxn ang="0">
                  <a:pos x="377" y="228"/>
                </a:cxn>
                <a:cxn ang="0">
                  <a:pos x="418" y="275"/>
                </a:cxn>
                <a:cxn ang="0">
                  <a:pos x="457" y="325"/>
                </a:cxn>
                <a:cxn ang="0">
                  <a:pos x="493" y="379"/>
                </a:cxn>
                <a:cxn ang="0">
                  <a:pos x="526" y="437"/>
                </a:cxn>
                <a:cxn ang="0">
                  <a:pos x="555" y="497"/>
                </a:cxn>
                <a:cxn ang="0">
                  <a:pos x="582" y="562"/>
                </a:cxn>
                <a:cxn ang="0">
                  <a:pos x="604" y="630"/>
                </a:cxn>
                <a:cxn ang="0">
                  <a:pos x="621" y="700"/>
                </a:cxn>
                <a:cxn ang="0">
                  <a:pos x="634" y="774"/>
                </a:cxn>
                <a:cxn ang="0">
                  <a:pos x="642" y="851"/>
                </a:cxn>
                <a:cxn ang="0">
                  <a:pos x="646" y="930"/>
                </a:cxn>
                <a:cxn ang="0">
                  <a:pos x="643" y="1011"/>
                </a:cxn>
                <a:cxn ang="0">
                  <a:pos x="636" y="1086"/>
                </a:cxn>
                <a:cxn ang="0">
                  <a:pos x="623" y="1160"/>
                </a:cxn>
                <a:cxn ang="0">
                  <a:pos x="607" y="1230"/>
                </a:cxn>
                <a:cxn ang="0">
                  <a:pos x="585" y="1297"/>
                </a:cxn>
                <a:cxn ang="0">
                  <a:pos x="561" y="1361"/>
                </a:cxn>
                <a:cxn ang="0">
                  <a:pos x="533" y="1421"/>
                </a:cxn>
                <a:cxn ang="0">
                  <a:pos x="500" y="1478"/>
                </a:cxn>
                <a:cxn ang="0">
                  <a:pos x="466" y="1532"/>
                </a:cxn>
                <a:cxn ang="0">
                  <a:pos x="428" y="1582"/>
                </a:cxn>
                <a:cxn ang="0">
                  <a:pos x="388" y="1627"/>
                </a:cxn>
                <a:cxn ang="0">
                  <a:pos x="345" y="1670"/>
                </a:cxn>
                <a:cxn ang="0">
                  <a:pos x="301" y="1709"/>
                </a:cxn>
                <a:cxn ang="0">
                  <a:pos x="254" y="1744"/>
                </a:cxn>
                <a:cxn ang="0">
                  <a:pos x="205" y="1776"/>
                </a:cxn>
                <a:cxn ang="0">
                  <a:pos x="156" y="1803"/>
                </a:cxn>
                <a:cxn ang="0">
                  <a:pos x="104" y="1826"/>
                </a:cxn>
                <a:cxn ang="0">
                  <a:pos x="53" y="1846"/>
                </a:cxn>
                <a:cxn ang="0">
                  <a:pos x="0" y="1861"/>
                </a:cxn>
                <a:cxn ang="0">
                  <a:pos x="0" y="0"/>
                </a:cxn>
              </a:cxnLst>
              <a:rect l="0" t="0" r="r" b="b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99CCFF"/>
                </a:gs>
              </a:gsLst>
              <a:lin ang="0" scaled="1"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a-IR" sz="2200" b="1">
                <a:solidFill>
                  <a:prstClr val="black"/>
                </a:solidFill>
              </a:endParaRPr>
            </a:p>
          </p:txBody>
        </p:sp>
        <p:sp>
          <p:nvSpPr>
            <p:cNvPr id="15" name="Text Box 30"/>
            <p:cNvSpPr txBox="1">
              <a:spLocks noChangeArrowheads="1"/>
            </p:cNvSpPr>
            <p:nvPr/>
          </p:nvSpPr>
          <p:spPr bwMode="auto">
            <a:xfrm>
              <a:off x="326729" y="1696757"/>
              <a:ext cx="3593143" cy="10156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fa-IR" sz="2200" b="1" dirty="0">
                  <a:cs typeface="B Mitra" pitchFamily="2" charset="-78"/>
                </a:rPr>
                <a:t>3- رفتارهای عوامل مؤثر در جذب</a:t>
              </a:r>
              <a:endParaRPr lang="en-US" sz="2200" b="1" dirty="0">
                <a:cs typeface="B Mitra" pitchFamily="2" charset="-78"/>
              </a:endParaRPr>
            </a:p>
            <a:p>
              <a:pPr algn="ctr"/>
              <a:r>
                <a:rPr lang="fa-IR" dirty="0">
                  <a:cs typeface="B Mitra" pitchFamily="2" charset="-78"/>
                </a:rPr>
                <a:t>الف- محیط هدف (اولیاء مدرسه، دانشگاه، باشگاه و ...)    </a:t>
              </a:r>
              <a:endParaRPr lang="en-US" dirty="0">
                <a:cs typeface="B Mitra" pitchFamily="2" charset="-78"/>
              </a:endParaRPr>
            </a:p>
            <a:p>
              <a:pPr algn="ctr"/>
              <a:r>
                <a:rPr lang="fa-IR" dirty="0">
                  <a:cs typeface="B Mitra" pitchFamily="2" charset="-78"/>
                </a:rPr>
                <a:t>ب- محیط جذب (مسجد، حسینیه، پایگاه و ...)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874914" y="937197"/>
            <a:ext cx="4585518" cy="1833505"/>
            <a:chOff x="3302051" y="501098"/>
            <a:chExt cx="4585518" cy="1833505"/>
          </a:xfrm>
        </p:grpSpPr>
        <p:sp>
          <p:nvSpPr>
            <p:cNvPr id="17" name="Freeform 21"/>
            <p:cNvSpPr>
              <a:spLocks/>
            </p:cNvSpPr>
            <p:nvPr/>
          </p:nvSpPr>
          <p:spPr bwMode="gray">
            <a:xfrm rot="14128376">
              <a:off x="4743274" y="-940125"/>
              <a:ext cx="1530970" cy="4413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14"/>
                </a:cxn>
                <a:cxn ang="0">
                  <a:pos x="98" y="32"/>
                </a:cxn>
                <a:cxn ang="0">
                  <a:pos x="147" y="54"/>
                </a:cxn>
                <a:cxn ang="0">
                  <a:pos x="195" y="81"/>
                </a:cxn>
                <a:cxn ang="0">
                  <a:pos x="242" y="111"/>
                </a:cxn>
                <a:cxn ang="0">
                  <a:pos x="288" y="147"/>
                </a:cxn>
                <a:cxn ang="0">
                  <a:pos x="333" y="185"/>
                </a:cxn>
                <a:cxn ang="0">
                  <a:pos x="377" y="228"/>
                </a:cxn>
                <a:cxn ang="0">
                  <a:pos x="418" y="275"/>
                </a:cxn>
                <a:cxn ang="0">
                  <a:pos x="457" y="325"/>
                </a:cxn>
                <a:cxn ang="0">
                  <a:pos x="493" y="379"/>
                </a:cxn>
                <a:cxn ang="0">
                  <a:pos x="526" y="437"/>
                </a:cxn>
                <a:cxn ang="0">
                  <a:pos x="555" y="497"/>
                </a:cxn>
                <a:cxn ang="0">
                  <a:pos x="582" y="562"/>
                </a:cxn>
                <a:cxn ang="0">
                  <a:pos x="604" y="630"/>
                </a:cxn>
                <a:cxn ang="0">
                  <a:pos x="621" y="700"/>
                </a:cxn>
                <a:cxn ang="0">
                  <a:pos x="634" y="774"/>
                </a:cxn>
                <a:cxn ang="0">
                  <a:pos x="642" y="851"/>
                </a:cxn>
                <a:cxn ang="0">
                  <a:pos x="646" y="930"/>
                </a:cxn>
                <a:cxn ang="0">
                  <a:pos x="643" y="1011"/>
                </a:cxn>
                <a:cxn ang="0">
                  <a:pos x="636" y="1086"/>
                </a:cxn>
                <a:cxn ang="0">
                  <a:pos x="623" y="1160"/>
                </a:cxn>
                <a:cxn ang="0">
                  <a:pos x="607" y="1230"/>
                </a:cxn>
                <a:cxn ang="0">
                  <a:pos x="585" y="1297"/>
                </a:cxn>
                <a:cxn ang="0">
                  <a:pos x="561" y="1361"/>
                </a:cxn>
                <a:cxn ang="0">
                  <a:pos x="533" y="1421"/>
                </a:cxn>
                <a:cxn ang="0">
                  <a:pos x="500" y="1478"/>
                </a:cxn>
                <a:cxn ang="0">
                  <a:pos x="466" y="1532"/>
                </a:cxn>
                <a:cxn ang="0">
                  <a:pos x="428" y="1582"/>
                </a:cxn>
                <a:cxn ang="0">
                  <a:pos x="388" y="1627"/>
                </a:cxn>
                <a:cxn ang="0">
                  <a:pos x="345" y="1670"/>
                </a:cxn>
                <a:cxn ang="0">
                  <a:pos x="301" y="1709"/>
                </a:cxn>
                <a:cxn ang="0">
                  <a:pos x="254" y="1744"/>
                </a:cxn>
                <a:cxn ang="0">
                  <a:pos x="205" y="1776"/>
                </a:cxn>
                <a:cxn ang="0">
                  <a:pos x="156" y="1803"/>
                </a:cxn>
                <a:cxn ang="0">
                  <a:pos x="104" y="1826"/>
                </a:cxn>
                <a:cxn ang="0">
                  <a:pos x="53" y="1846"/>
                </a:cxn>
                <a:cxn ang="0">
                  <a:pos x="0" y="1861"/>
                </a:cxn>
                <a:cxn ang="0">
                  <a:pos x="0" y="0"/>
                </a:cxn>
              </a:cxnLst>
              <a:rect l="0" t="0" r="r" b="b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rgbClr val="5326AC">
                    <a:gamma/>
                    <a:tint val="0"/>
                    <a:invGamma/>
                  </a:srgbClr>
                </a:gs>
                <a:gs pos="100000">
                  <a:srgbClr val="5326AC"/>
                </a:gs>
              </a:gsLst>
              <a:lin ang="0" scaled="1"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a-IR" sz="2200" b="1">
                <a:solidFill>
                  <a:prstClr val="black"/>
                </a:solidFill>
              </a:endParaRPr>
            </a:p>
          </p:txBody>
        </p:sp>
        <p:sp>
          <p:nvSpPr>
            <p:cNvPr id="18" name="Freeform 25"/>
            <p:cNvSpPr>
              <a:spLocks/>
            </p:cNvSpPr>
            <p:nvPr/>
          </p:nvSpPr>
          <p:spPr bwMode="gray">
            <a:xfrm rot="14922872">
              <a:off x="4915596" y="-637370"/>
              <a:ext cx="1530479" cy="44134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" y="14"/>
                </a:cxn>
                <a:cxn ang="0">
                  <a:pos x="98" y="32"/>
                </a:cxn>
                <a:cxn ang="0">
                  <a:pos x="147" y="54"/>
                </a:cxn>
                <a:cxn ang="0">
                  <a:pos x="195" y="81"/>
                </a:cxn>
                <a:cxn ang="0">
                  <a:pos x="242" y="111"/>
                </a:cxn>
                <a:cxn ang="0">
                  <a:pos x="288" y="147"/>
                </a:cxn>
                <a:cxn ang="0">
                  <a:pos x="333" y="185"/>
                </a:cxn>
                <a:cxn ang="0">
                  <a:pos x="377" y="228"/>
                </a:cxn>
                <a:cxn ang="0">
                  <a:pos x="418" y="275"/>
                </a:cxn>
                <a:cxn ang="0">
                  <a:pos x="457" y="325"/>
                </a:cxn>
                <a:cxn ang="0">
                  <a:pos x="493" y="379"/>
                </a:cxn>
                <a:cxn ang="0">
                  <a:pos x="526" y="437"/>
                </a:cxn>
                <a:cxn ang="0">
                  <a:pos x="555" y="497"/>
                </a:cxn>
                <a:cxn ang="0">
                  <a:pos x="582" y="562"/>
                </a:cxn>
                <a:cxn ang="0">
                  <a:pos x="604" y="630"/>
                </a:cxn>
                <a:cxn ang="0">
                  <a:pos x="621" y="700"/>
                </a:cxn>
                <a:cxn ang="0">
                  <a:pos x="634" y="774"/>
                </a:cxn>
                <a:cxn ang="0">
                  <a:pos x="642" y="851"/>
                </a:cxn>
                <a:cxn ang="0">
                  <a:pos x="646" y="930"/>
                </a:cxn>
                <a:cxn ang="0">
                  <a:pos x="643" y="1011"/>
                </a:cxn>
                <a:cxn ang="0">
                  <a:pos x="636" y="1086"/>
                </a:cxn>
                <a:cxn ang="0">
                  <a:pos x="623" y="1160"/>
                </a:cxn>
                <a:cxn ang="0">
                  <a:pos x="607" y="1230"/>
                </a:cxn>
                <a:cxn ang="0">
                  <a:pos x="585" y="1297"/>
                </a:cxn>
                <a:cxn ang="0">
                  <a:pos x="561" y="1361"/>
                </a:cxn>
                <a:cxn ang="0">
                  <a:pos x="533" y="1421"/>
                </a:cxn>
                <a:cxn ang="0">
                  <a:pos x="500" y="1478"/>
                </a:cxn>
                <a:cxn ang="0">
                  <a:pos x="466" y="1532"/>
                </a:cxn>
                <a:cxn ang="0">
                  <a:pos x="428" y="1582"/>
                </a:cxn>
                <a:cxn ang="0">
                  <a:pos x="388" y="1627"/>
                </a:cxn>
                <a:cxn ang="0">
                  <a:pos x="345" y="1670"/>
                </a:cxn>
                <a:cxn ang="0">
                  <a:pos x="301" y="1709"/>
                </a:cxn>
                <a:cxn ang="0">
                  <a:pos x="254" y="1744"/>
                </a:cxn>
                <a:cxn ang="0">
                  <a:pos x="205" y="1776"/>
                </a:cxn>
                <a:cxn ang="0">
                  <a:pos x="156" y="1803"/>
                </a:cxn>
                <a:cxn ang="0">
                  <a:pos x="104" y="1826"/>
                </a:cxn>
                <a:cxn ang="0">
                  <a:pos x="53" y="1846"/>
                </a:cxn>
                <a:cxn ang="0">
                  <a:pos x="0" y="1861"/>
                </a:cxn>
                <a:cxn ang="0">
                  <a:pos x="0" y="0"/>
                </a:cxn>
              </a:cxnLst>
              <a:rect l="0" t="0" r="r" b="b"/>
              <a:pathLst>
                <a:path w="646" h="1861">
                  <a:moveTo>
                    <a:pt x="0" y="0"/>
                  </a:moveTo>
                  <a:lnTo>
                    <a:pt x="48" y="14"/>
                  </a:lnTo>
                  <a:lnTo>
                    <a:pt x="98" y="32"/>
                  </a:lnTo>
                  <a:lnTo>
                    <a:pt x="147" y="54"/>
                  </a:lnTo>
                  <a:lnTo>
                    <a:pt x="195" y="81"/>
                  </a:lnTo>
                  <a:lnTo>
                    <a:pt x="242" y="111"/>
                  </a:lnTo>
                  <a:lnTo>
                    <a:pt x="288" y="147"/>
                  </a:lnTo>
                  <a:lnTo>
                    <a:pt x="333" y="185"/>
                  </a:lnTo>
                  <a:lnTo>
                    <a:pt x="377" y="228"/>
                  </a:lnTo>
                  <a:lnTo>
                    <a:pt x="418" y="275"/>
                  </a:lnTo>
                  <a:lnTo>
                    <a:pt x="457" y="325"/>
                  </a:lnTo>
                  <a:lnTo>
                    <a:pt x="493" y="379"/>
                  </a:lnTo>
                  <a:lnTo>
                    <a:pt x="526" y="437"/>
                  </a:lnTo>
                  <a:lnTo>
                    <a:pt x="555" y="497"/>
                  </a:lnTo>
                  <a:lnTo>
                    <a:pt x="582" y="562"/>
                  </a:lnTo>
                  <a:lnTo>
                    <a:pt x="604" y="630"/>
                  </a:lnTo>
                  <a:lnTo>
                    <a:pt x="621" y="700"/>
                  </a:lnTo>
                  <a:lnTo>
                    <a:pt x="634" y="774"/>
                  </a:lnTo>
                  <a:lnTo>
                    <a:pt x="642" y="851"/>
                  </a:lnTo>
                  <a:lnTo>
                    <a:pt x="646" y="930"/>
                  </a:lnTo>
                  <a:lnTo>
                    <a:pt x="643" y="1011"/>
                  </a:lnTo>
                  <a:lnTo>
                    <a:pt x="636" y="1086"/>
                  </a:lnTo>
                  <a:lnTo>
                    <a:pt x="623" y="1160"/>
                  </a:lnTo>
                  <a:lnTo>
                    <a:pt x="607" y="1230"/>
                  </a:lnTo>
                  <a:lnTo>
                    <a:pt x="585" y="1297"/>
                  </a:lnTo>
                  <a:lnTo>
                    <a:pt x="561" y="1361"/>
                  </a:lnTo>
                  <a:lnTo>
                    <a:pt x="533" y="1421"/>
                  </a:lnTo>
                  <a:lnTo>
                    <a:pt x="500" y="1478"/>
                  </a:lnTo>
                  <a:lnTo>
                    <a:pt x="466" y="1532"/>
                  </a:lnTo>
                  <a:lnTo>
                    <a:pt x="428" y="1582"/>
                  </a:lnTo>
                  <a:lnTo>
                    <a:pt x="388" y="1627"/>
                  </a:lnTo>
                  <a:lnTo>
                    <a:pt x="345" y="1670"/>
                  </a:lnTo>
                  <a:lnTo>
                    <a:pt x="301" y="1709"/>
                  </a:lnTo>
                  <a:lnTo>
                    <a:pt x="254" y="1744"/>
                  </a:lnTo>
                  <a:lnTo>
                    <a:pt x="205" y="1776"/>
                  </a:lnTo>
                  <a:lnTo>
                    <a:pt x="156" y="1803"/>
                  </a:lnTo>
                  <a:lnTo>
                    <a:pt x="104" y="1826"/>
                  </a:lnTo>
                  <a:lnTo>
                    <a:pt x="53" y="1846"/>
                  </a:lnTo>
                  <a:lnTo>
                    <a:pt x="0" y="1861"/>
                  </a:lnTo>
                  <a:lnTo>
                    <a:pt x="0" y="0"/>
                  </a:lnTo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99CCFF"/>
                </a:gs>
              </a:gsLst>
              <a:lin ang="0" scaled="1"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a-IR" sz="2200" b="1">
                <a:solidFill>
                  <a:prstClr val="black"/>
                </a:solidFill>
              </a:endParaRPr>
            </a:p>
          </p:txBody>
        </p:sp>
        <p:sp>
          <p:nvSpPr>
            <p:cNvPr id="19" name="Text Box 31"/>
            <p:cNvSpPr txBox="1">
              <a:spLocks noChangeArrowheads="1"/>
            </p:cNvSpPr>
            <p:nvPr/>
          </p:nvSpPr>
          <p:spPr bwMode="auto">
            <a:xfrm>
              <a:off x="5455459" y="924490"/>
              <a:ext cx="184730" cy="4308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endParaRPr lang="en-US" sz="2200" b="1" dirty="0">
                <a:solidFill>
                  <a:prstClr val="black"/>
                </a:solidFill>
              </a:endParaRPr>
            </a:p>
          </p:txBody>
        </p:sp>
        <p:sp>
          <p:nvSpPr>
            <p:cNvPr id="20" name="Text Box 32"/>
            <p:cNvSpPr txBox="1">
              <a:spLocks noChangeArrowheads="1"/>
            </p:cNvSpPr>
            <p:nvPr/>
          </p:nvSpPr>
          <p:spPr bwMode="auto">
            <a:xfrm>
              <a:off x="5251747" y="1000511"/>
              <a:ext cx="2098651" cy="4308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fa-IR" sz="2200" b="1" dirty="0">
                  <a:cs typeface="B Mitra" pitchFamily="2" charset="-78"/>
                </a:rPr>
                <a:t>1- خانواده ی اعضاء</a:t>
              </a:r>
              <a:endParaRPr lang="en-US" sz="2200" b="1" dirty="0">
                <a:cs typeface="B Mitra" pitchFamily="2" charset="-78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355976" y="2209486"/>
            <a:ext cx="1782260" cy="1780149"/>
            <a:chOff x="3727555" y="1773387"/>
            <a:chExt cx="1782260" cy="1780149"/>
          </a:xfrm>
        </p:grpSpPr>
        <p:grpSp>
          <p:nvGrpSpPr>
            <p:cNvPr id="22" name="Group 26"/>
            <p:cNvGrpSpPr>
              <a:grpSpLocks/>
            </p:cNvGrpSpPr>
            <p:nvPr/>
          </p:nvGrpSpPr>
          <p:grpSpPr bwMode="auto">
            <a:xfrm>
              <a:off x="3727555" y="1773387"/>
              <a:ext cx="1782260" cy="1780149"/>
              <a:chOff x="2016" y="1920"/>
              <a:chExt cx="1680" cy="1680"/>
            </a:xfrm>
          </p:grpSpPr>
          <p:sp>
            <p:nvSpPr>
              <p:cNvPr id="24" name="Oval 27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14343"/>
                  </a:gs>
                  <a:gs pos="100000">
                    <a:srgbClr val="F14343">
                      <a:gamma/>
                      <a:shade val="60784"/>
                      <a:invGamma/>
                    </a:srgbClr>
                  </a:gs>
                </a:gsLst>
                <a:lin ang="5400000" scaled="1"/>
              </a:gradFill>
              <a:ln w="254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fa-IR">
                  <a:solidFill>
                    <a:prstClr val="black"/>
                  </a:solidFill>
                </a:endParaRPr>
              </a:p>
            </p:txBody>
          </p:sp>
          <p:sp>
            <p:nvSpPr>
              <p:cNvPr id="25" name="Freeform 28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rgbClr val="FF3300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algn="ctr"/>
                <a:endParaRPr lang="fa-IR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3" name="Text Box 29"/>
            <p:cNvSpPr txBox="1">
              <a:spLocks noChangeArrowheads="1"/>
            </p:cNvSpPr>
            <p:nvPr/>
          </p:nvSpPr>
          <p:spPr bwMode="gray">
            <a:xfrm>
              <a:off x="3741248" y="2366895"/>
              <a:ext cx="1714512" cy="55399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fa-IR" sz="3000" dirty="0" smtClean="0">
                  <a:ln>
                    <a:solidFill>
                      <a:prstClr val="black"/>
                    </a:solidFill>
                  </a:ln>
                  <a:solidFill>
                    <a:prstClr val="white"/>
                  </a:solidFill>
                  <a:cs typeface="B Titr" pitchFamily="2" charset="-78"/>
                </a:rPr>
                <a:t>موانع</a:t>
              </a:r>
              <a:endParaRPr lang="en-US" sz="3000" dirty="0">
                <a:ln>
                  <a:solidFill>
                    <a:prstClr val="black"/>
                  </a:solidFill>
                </a:ln>
                <a:solidFill>
                  <a:prstClr val="white"/>
                </a:solidFill>
                <a:cs typeface="B Titr" pitchFamily="2" charset="-78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21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5773874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403649" y="632882"/>
            <a:ext cx="696517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a-IR" sz="40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ویژگی </a:t>
            </a:r>
            <a:r>
              <a:rPr lang="fa-IR" sz="40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های سرگروه مرحله ی جذب </a:t>
            </a:r>
            <a:endParaRPr lang="en-US" sz="4000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Titr TG F" pitchFamily="2" charset="-78"/>
            </a:endParaRPr>
          </a:p>
        </p:txBody>
      </p:sp>
      <p:sp>
        <p:nvSpPr>
          <p:cNvPr id="10" name="AutoShape 3"/>
          <p:cNvSpPr>
            <a:spLocks noChangeArrowheads="1"/>
          </p:cNvSpPr>
          <p:nvPr/>
        </p:nvSpPr>
        <p:spPr bwMode="gray">
          <a:xfrm rot="17973186">
            <a:off x="4777581" y="2883380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bg2">
                  <a:gamma/>
                  <a:shade val="89020"/>
                  <a:invGamma/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l" rtl="0">
              <a:defRPr/>
            </a:pPr>
            <a:endParaRPr lang="fa-IR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AutoShape 4"/>
          <p:cNvSpPr>
            <a:spLocks noChangeArrowheads="1"/>
          </p:cNvSpPr>
          <p:nvPr/>
        </p:nvSpPr>
        <p:spPr bwMode="gray">
          <a:xfrm rot="3465783">
            <a:off x="4777582" y="5047142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bg2">
                  <a:gamma/>
                  <a:shade val="89020"/>
                  <a:invGamma/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l" rtl="0">
              <a:defRPr/>
            </a:pPr>
            <a:endParaRPr lang="fa-IR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gray">
          <a:xfrm rot="14369022">
            <a:off x="3558381" y="2959580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bg2">
                  <a:gamma/>
                  <a:shade val="89020"/>
                  <a:invGamma/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l" rtl="0">
              <a:defRPr/>
            </a:pPr>
            <a:endParaRPr lang="fa-IR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gray">
          <a:xfrm rot="7535209">
            <a:off x="3520281" y="5013805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bg2">
                  <a:gamma/>
                  <a:shade val="89020"/>
                  <a:invGamma/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l" rtl="0">
              <a:defRPr/>
            </a:pPr>
            <a:endParaRPr lang="fa-IR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gray">
          <a:xfrm>
            <a:off x="5356225" y="4011299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bg2">
                  <a:gamma/>
                  <a:shade val="89020"/>
                  <a:invGamma/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l" rtl="0">
              <a:defRPr/>
            </a:pPr>
            <a:endParaRPr lang="fa-IR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gray">
          <a:xfrm rot="10800000">
            <a:off x="2946400" y="4004949"/>
            <a:ext cx="863600" cy="288925"/>
          </a:xfrm>
          <a:prstGeom prst="rightArrow">
            <a:avLst>
              <a:gd name="adj1" fmla="val 35167"/>
              <a:gd name="adj2" fmla="val 121041"/>
            </a:avLst>
          </a:prstGeom>
          <a:gradFill rotWithShape="1">
            <a:gsLst>
              <a:gs pos="0">
                <a:schemeClr val="bg2">
                  <a:gamma/>
                  <a:shade val="89020"/>
                  <a:invGamma/>
                  <a:alpha val="0"/>
                </a:schemeClr>
              </a:gs>
              <a:gs pos="100000">
                <a:schemeClr val="bg2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 algn="l" rtl="0">
              <a:defRPr/>
            </a:pPr>
            <a:endParaRPr lang="fa-IR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6" name="Oval 9"/>
          <p:cNvSpPr>
            <a:spLocks noChangeArrowheads="1"/>
          </p:cNvSpPr>
          <p:nvPr/>
        </p:nvSpPr>
        <p:spPr bwMode="gray">
          <a:xfrm>
            <a:off x="2692400" y="2242824"/>
            <a:ext cx="3743325" cy="3744912"/>
          </a:xfrm>
          <a:prstGeom prst="ellipse">
            <a:avLst/>
          </a:prstGeom>
          <a:noFill/>
          <a:ln w="38100" algn="ctr">
            <a:solidFill>
              <a:schemeClr val="tx2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l" rtl="0"/>
            <a:endParaRPr lang="fa-IR">
              <a:solidFill>
                <a:prstClr val="black"/>
              </a:solidFill>
            </a:endParaRPr>
          </a:p>
        </p:txBody>
      </p: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4354514" y="5775028"/>
            <a:ext cx="360362" cy="360362"/>
            <a:chOff x="2109" y="3612"/>
            <a:chExt cx="227" cy="227"/>
          </a:xfrm>
        </p:grpSpPr>
        <p:sp>
          <p:nvSpPr>
            <p:cNvPr id="18" name="Oval 17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</p:grpSp>
      <p:sp>
        <p:nvSpPr>
          <p:cNvPr id="20" name="Oval 28"/>
          <p:cNvSpPr>
            <a:spLocks noChangeArrowheads="1"/>
          </p:cNvSpPr>
          <p:nvPr/>
        </p:nvSpPr>
        <p:spPr bwMode="gray">
          <a:xfrm>
            <a:off x="3624263" y="3195324"/>
            <a:ext cx="1944687" cy="194468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>
              <a:defRPr/>
            </a:pPr>
            <a:endParaRPr lang="fa-IR">
              <a:solidFill>
                <a:prstClr val="black"/>
              </a:solidFill>
            </a:endParaRPr>
          </a:p>
        </p:txBody>
      </p:sp>
      <p:sp>
        <p:nvSpPr>
          <p:cNvPr id="21" name="Oval 29"/>
          <p:cNvSpPr>
            <a:spLocks noChangeArrowheads="1"/>
          </p:cNvSpPr>
          <p:nvPr/>
        </p:nvSpPr>
        <p:spPr bwMode="gray">
          <a:xfrm>
            <a:off x="3617913" y="3179449"/>
            <a:ext cx="1944687" cy="1944687"/>
          </a:xfrm>
          <a:prstGeom prst="ellipse">
            <a:avLst/>
          </a:prstGeom>
          <a:gradFill rotWithShape="1">
            <a:gsLst>
              <a:gs pos="0">
                <a:schemeClr val="hlink">
                  <a:alpha val="32001"/>
                </a:schemeClr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rtl="0">
              <a:defRPr/>
            </a:pPr>
            <a:endParaRPr lang="fa-IR">
              <a:solidFill>
                <a:prstClr val="black"/>
              </a:solidFill>
            </a:endParaRPr>
          </a:p>
        </p:txBody>
      </p:sp>
      <p:sp>
        <p:nvSpPr>
          <p:cNvPr id="22" name="Oval 30"/>
          <p:cNvSpPr>
            <a:spLocks noChangeArrowheads="1"/>
          </p:cNvSpPr>
          <p:nvPr/>
        </p:nvSpPr>
        <p:spPr bwMode="gray">
          <a:xfrm>
            <a:off x="3751263" y="3322324"/>
            <a:ext cx="1690687" cy="169068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 rtl="0">
              <a:defRPr/>
            </a:pPr>
            <a:endParaRPr lang="fa-IR">
              <a:solidFill>
                <a:prstClr val="black"/>
              </a:solidFill>
            </a:endParaRPr>
          </a:p>
        </p:txBody>
      </p:sp>
      <p:sp>
        <p:nvSpPr>
          <p:cNvPr id="23" name="Oval 31"/>
          <p:cNvSpPr>
            <a:spLocks noChangeArrowheads="1"/>
          </p:cNvSpPr>
          <p:nvPr/>
        </p:nvSpPr>
        <p:spPr bwMode="gray">
          <a:xfrm>
            <a:off x="3733800" y="3295336"/>
            <a:ext cx="1690688" cy="1690688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 rtl="0">
              <a:defRPr/>
            </a:pPr>
            <a:endParaRPr lang="fa-IR">
              <a:solidFill>
                <a:prstClr val="black"/>
              </a:solidFill>
            </a:endParaRPr>
          </a:p>
        </p:txBody>
      </p:sp>
      <p:grpSp>
        <p:nvGrpSpPr>
          <p:cNvPr id="24" name="Group 59"/>
          <p:cNvGrpSpPr>
            <a:grpSpLocks/>
          </p:cNvGrpSpPr>
          <p:nvPr/>
        </p:nvGrpSpPr>
        <p:grpSpPr bwMode="auto">
          <a:xfrm>
            <a:off x="3835400" y="3406461"/>
            <a:ext cx="1522413" cy="1522413"/>
            <a:chOff x="2416" y="1926"/>
            <a:chExt cx="959" cy="959"/>
          </a:xfrm>
        </p:grpSpPr>
        <p:sp>
          <p:nvSpPr>
            <p:cNvPr id="25" name="Oval 32"/>
            <p:cNvSpPr>
              <a:spLocks noChangeArrowheads="1"/>
            </p:cNvSpPr>
            <p:nvPr/>
          </p:nvSpPr>
          <p:spPr bwMode="gray">
            <a:xfrm>
              <a:off x="2416" y="1926"/>
              <a:ext cx="959" cy="959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l" rtl="0"/>
              <a:endParaRPr lang="fa-IR">
                <a:solidFill>
                  <a:prstClr val="black"/>
                </a:solidFill>
              </a:endParaRPr>
            </a:p>
          </p:txBody>
        </p:sp>
        <p:sp>
          <p:nvSpPr>
            <p:cNvPr id="26" name="Oval 33"/>
            <p:cNvSpPr>
              <a:spLocks noChangeArrowheads="1"/>
            </p:cNvSpPr>
            <p:nvPr/>
          </p:nvSpPr>
          <p:spPr bwMode="gray">
            <a:xfrm>
              <a:off x="2430" y="1938"/>
              <a:ext cx="927" cy="928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algn="l" rtl="0"/>
              <a:endParaRPr lang="fa-IR">
                <a:solidFill>
                  <a:prstClr val="black"/>
                </a:solidFill>
              </a:endParaRPr>
            </a:p>
          </p:txBody>
        </p:sp>
        <p:sp>
          <p:nvSpPr>
            <p:cNvPr id="27" name="Oval 34"/>
            <p:cNvSpPr>
              <a:spLocks noChangeArrowheads="1"/>
            </p:cNvSpPr>
            <p:nvPr/>
          </p:nvSpPr>
          <p:spPr bwMode="gray">
            <a:xfrm>
              <a:off x="2441" y="1944"/>
              <a:ext cx="906" cy="90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algn="l" rtl="0"/>
              <a:endParaRPr lang="fa-IR">
                <a:solidFill>
                  <a:prstClr val="black"/>
                </a:solidFill>
              </a:endParaRPr>
            </a:p>
          </p:txBody>
        </p:sp>
        <p:sp>
          <p:nvSpPr>
            <p:cNvPr id="28" name="Oval 35"/>
            <p:cNvSpPr>
              <a:spLocks noChangeArrowheads="1"/>
            </p:cNvSpPr>
            <p:nvPr/>
          </p:nvSpPr>
          <p:spPr bwMode="gray">
            <a:xfrm>
              <a:off x="2451" y="1953"/>
              <a:ext cx="861" cy="845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algn="l" rtl="0"/>
              <a:endParaRPr lang="fa-IR">
                <a:solidFill>
                  <a:prstClr val="black"/>
                </a:solidFill>
              </a:endParaRPr>
            </a:p>
          </p:txBody>
        </p:sp>
        <p:sp>
          <p:nvSpPr>
            <p:cNvPr id="29" name="Oval 36"/>
            <p:cNvSpPr>
              <a:spLocks noChangeArrowheads="1"/>
            </p:cNvSpPr>
            <p:nvPr/>
          </p:nvSpPr>
          <p:spPr bwMode="gray">
            <a:xfrm>
              <a:off x="2502" y="1976"/>
              <a:ext cx="765" cy="687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pPr algn="l" rtl="0"/>
              <a:endParaRPr lang="fa-IR">
                <a:solidFill>
                  <a:prstClr val="black"/>
                </a:solidFill>
              </a:endParaRPr>
            </a:p>
          </p:txBody>
        </p:sp>
      </p:grpSp>
      <p:sp>
        <p:nvSpPr>
          <p:cNvPr id="30" name="Text Box 37"/>
          <p:cNvSpPr txBox="1">
            <a:spLocks noChangeArrowheads="1"/>
          </p:cNvSpPr>
          <p:nvPr/>
        </p:nvSpPr>
        <p:spPr bwMode="auto">
          <a:xfrm>
            <a:off x="4019549" y="3732757"/>
            <a:ext cx="1166813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rtl="0" eaLnBrk="0" hangingPunct="0"/>
            <a:r>
              <a:rPr lang="fa-IR" sz="2400" b="1" dirty="0" smtClean="0">
                <a:solidFill>
                  <a:prstClr val="black"/>
                </a:solidFill>
                <a:cs typeface="B Jadid" pitchFamily="2" charset="-78"/>
              </a:rPr>
              <a:t>سرگروه جذب</a:t>
            </a:r>
            <a:endParaRPr lang="en-US" sz="2400" b="1" dirty="0">
              <a:solidFill>
                <a:prstClr val="black"/>
              </a:solidFill>
              <a:cs typeface="B Jadid" pitchFamily="2" charset="-78"/>
            </a:endParaRPr>
          </a:p>
        </p:txBody>
      </p:sp>
      <p:sp>
        <p:nvSpPr>
          <p:cNvPr id="31" name="Text Box 38"/>
          <p:cNvSpPr txBox="1">
            <a:spLocks noChangeArrowheads="1"/>
          </p:cNvSpPr>
          <p:nvPr/>
        </p:nvSpPr>
        <p:spPr bwMode="auto">
          <a:xfrm>
            <a:off x="5868144" y="5484499"/>
            <a:ext cx="328808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fa-IR" b="1" dirty="0">
                <a:cs typeface="B Traffic" pitchFamily="2" charset="-78"/>
              </a:rPr>
              <a:t>توانایی تشخیص مسائل اولیه تربیتی</a:t>
            </a:r>
            <a:endParaRPr lang="en-US" b="1" dirty="0">
              <a:solidFill>
                <a:prstClr val="black"/>
              </a:solidFill>
              <a:cs typeface="B Traffic" pitchFamily="2" charset="-78"/>
            </a:endParaRPr>
          </a:p>
        </p:txBody>
      </p:sp>
      <p:sp>
        <p:nvSpPr>
          <p:cNvPr id="32" name="Text Box 39"/>
          <p:cNvSpPr txBox="1">
            <a:spLocks noChangeArrowheads="1"/>
          </p:cNvSpPr>
          <p:nvPr/>
        </p:nvSpPr>
        <p:spPr bwMode="auto">
          <a:xfrm>
            <a:off x="2714838" y="6130314"/>
            <a:ext cx="3698448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0" eaLnBrk="0" hangingPunct="0"/>
            <a:r>
              <a:rPr lang="ar-SA" sz="2200" b="1" dirty="0">
                <a:cs typeface="B Traffic" pitchFamily="2" charset="-78"/>
              </a:rPr>
              <a:t>شرح صدر داشتن و بردبار بودن</a:t>
            </a:r>
            <a:endParaRPr lang="en-US" sz="2200" b="1" dirty="0">
              <a:solidFill>
                <a:prstClr val="black"/>
              </a:solidFill>
              <a:cs typeface="B Traffic" pitchFamily="2" charset="-78"/>
            </a:endParaRPr>
          </a:p>
        </p:txBody>
      </p:sp>
      <p:sp>
        <p:nvSpPr>
          <p:cNvPr id="33" name="Text Box 40"/>
          <p:cNvSpPr txBox="1">
            <a:spLocks noChangeArrowheads="1"/>
          </p:cNvSpPr>
          <p:nvPr/>
        </p:nvSpPr>
        <p:spPr bwMode="auto">
          <a:xfrm>
            <a:off x="2922056" y="1811936"/>
            <a:ext cx="896399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fa-IR" sz="2200" b="1" dirty="0">
                <a:cs typeface="B Traffic" pitchFamily="2" charset="-78"/>
              </a:rPr>
              <a:t>اعتدال</a:t>
            </a:r>
            <a:endParaRPr lang="en-US" sz="2200" b="1" dirty="0">
              <a:solidFill>
                <a:prstClr val="black"/>
              </a:solidFill>
              <a:cs typeface="B Traffic" pitchFamily="2" charset="-78"/>
            </a:endParaRPr>
          </a:p>
        </p:txBody>
      </p:sp>
      <p:sp>
        <p:nvSpPr>
          <p:cNvPr id="34" name="Text Box 41"/>
          <p:cNvSpPr txBox="1">
            <a:spLocks noChangeArrowheads="1"/>
          </p:cNvSpPr>
          <p:nvPr/>
        </p:nvSpPr>
        <p:spPr bwMode="auto">
          <a:xfrm>
            <a:off x="6461930" y="4492316"/>
            <a:ext cx="1566454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fa-IR" sz="2200" b="1" dirty="0">
                <a:cs typeface="B Traffic" pitchFamily="2" charset="-78"/>
              </a:rPr>
              <a:t>اهل مشورت</a:t>
            </a:r>
            <a:endParaRPr lang="en-US" sz="2200" b="1" dirty="0">
              <a:solidFill>
                <a:prstClr val="black"/>
              </a:solidFill>
              <a:cs typeface="B Traffic" pitchFamily="2" charset="-78"/>
            </a:endParaRPr>
          </a:p>
        </p:txBody>
      </p:sp>
      <p:sp>
        <p:nvSpPr>
          <p:cNvPr id="35" name="Text Box 42"/>
          <p:cNvSpPr txBox="1">
            <a:spLocks noChangeArrowheads="1"/>
          </p:cNvSpPr>
          <p:nvPr/>
        </p:nvSpPr>
        <p:spPr bwMode="auto">
          <a:xfrm>
            <a:off x="923598" y="4510281"/>
            <a:ext cx="1632178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0" eaLnBrk="0" hangingPunct="0"/>
            <a:r>
              <a:rPr lang="fa-IR" sz="2200" b="1" dirty="0">
                <a:cs typeface="B Traffic" pitchFamily="2" charset="-78"/>
              </a:rPr>
              <a:t>قدرت ارتباط</a:t>
            </a:r>
            <a:endParaRPr lang="en-US" sz="2200" b="1" dirty="0">
              <a:solidFill>
                <a:prstClr val="black"/>
              </a:solidFill>
              <a:cs typeface="B Traffic" pitchFamily="2" charset="-78"/>
            </a:endParaRPr>
          </a:p>
        </p:txBody>
      </p:sp>
      <p:sp>
        <p:nvSpPr>
          <p:cNvPr id="36" name="Text Box 43"/>
          <p:cNvSpPr txBox="1">
            <a:spLocks noChangeArrowheads="1"/>
          </p:cNvSpPr>
          <p:nvPr/>
        </p:nvSpPr>
        <p:spPr bwMode="auto">
          <a:xfrm>
            <a:off x="683568" y="3350222"/>
            <a:ext cx="1930337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rtl="0" eaLnBrk="0" hangingPunct="0"/>
            <a:r>
              <a:rPr lang="fa-IR" sz="2200" b="1" dirty="0">
                <a:cs typeface="B Traffic" pitchFamily="2" charset="-78"/>
              </a:rPr>
              <a:t>قدرت مدیریت</a:t>
            </a:r>
            <a:endParaRPr lang="en-US" sz="2200" b="1" dirty="0">
              <a:solidFill>
                <a:prstClr val="black"/>
              </a:solidFill>
              <a:cs typeface="B Traffic" pitchFamily="2" charset="-78"/>
            </a:endParaRPr>
          </a:p>
        </p:txBody>
      </p:sp>
      <p:grpSp>
        <p:nvGrpSpPr>
          <p:cNvPr id="37" name="Group 44"/>
          <p:cNvGrpSpPr>
            <a:grpSpLocks/>
          </p:cNvGrpSpPr>
          <p:nvPr/>
        </p:nvGrpSpPr>
        <p:grpSpPr bwMode="auto">
          <a:xfrm>
            <a:off x="2568563" y="4563754"/>
            <a:ext cx="360363" cy="360363"/>
            <a:chOff x="2109" y="3612"/>
            <a:chExt cx="227" cy="227"/>
          </a:xfrm>
        </p:grpSpPr>
        <p:sp>
          <p:nvSpPr>
            <p:cNvPr id="38" name="Oval 45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  <p:sp>
          <p:nvSpPr>
            <p:cNvPr id="39" name="Oval 46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</p:grpSp>
      <p:grpSp>
        <p:nvGrpSpPr>
          <p:cNvPr id="40" name="Group 47"/>
          <p:cNvGrpSpPr>
            <a:grpSpLocks/>
          </p:cNvGrpSpPr>
          <p:nvPr/>
        </p:nvGrpSpPr>
        <p:grpSpPr bwMode="auto">
          <a:xfrm>
            <a:off x="3214678" y="2488879"/>
            <a:ext cx="360363" cy="360363"/>
            <a:chOff x="2109" y="3612"/>
            <a:chExt cx="227" cy="227"/>
          </a:xfrm>
        </p:grpSpPr>
        <p:sp>
          <p:nvSpPr>
            <p:cNvPr id="41" name="Oval 48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  <p:sp>
          <p:nvSpPr>
            <p:cNvPr id="42" name="Oval 49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</p:grpSp>
      <p:grpSp>
        <p:nvGrpSpPr>
          <p:cNvPr id="43" name="Group 50"/>
          <p:cNvGrpSpPr>
            <a:grpSpLocks/>
          </p:cNvGrpSpPr>
          <p:nvPr/>
        </p:nvGrpSpPr>
        <p:grpSpPr bwMode="auto">
          <a:xfrm>
            <a:off x="3857625" y="2089304"/>
            <a:ext cx="360363" cy="360363"/>
            <a:chOff x="2109" y="3612"/>
            <a:chExt cx="227" cy="227"/>
          </a:xfrm>
        </p:grpSpPr>
        <p:sp>
          <p:nvSpPr>
            <p:cNvPr id="44" name="Oval 51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  <p:sp>
          <p:nvSpPr>
            <p:cNvPr id="45" name="Oval 52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Group 53"/>
          <p:cNvGrpSpPr>
            <a:grpSpLocks/>
          </p:cNvGrpSpPr>
          <p:nvPr/>
        </p:nvGrpSpPr>
        <p:grpSpPr bwMode="auto">
          <a:xfrm>
            <a:off x="6215074" y="3420746"/>
            <a:ext cx="360363" cy="360363"/>
            <a:chOff x="2109" y="3612"/>
            <a:chExt cx="227" cy="227"/>
          </a:xfrm>
        </p:grpSpPr>
        <p:sp>
          <p:nvSpPr>
            <p:cNvPr id="47" name="Oval 54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  <p:sp>
          <p:nvSpPr>
            <p:cNvPr id="48" name="Oval 55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</p:grpSp>
      <p:grpSp>
        <p:nvGrpSpPr>
          <p:cNvPr id="49" name="Group 56"/>
          <p:cNvGrpSpPr>
            <a:grpSpLocks/>
          </p:cNvGrpSpPr>
          <p:nvPr/>
        </p:nvGrpSpPr>
        <p:grpSpPr bwMode="auto">
          <a:xfrm>
            <a:off x="5426083" y="5454336"/>
            <a:ext cx="360363" cy="360363"/>
            <a:chOff x="2109" y="3612"/>
            <a:chExt cx="227" cy="227"/>
          </a:xfrm>
        </p:grpSpPr>
        <p:sp>
          <p:nvSpPr>
            <p:cNvPr id="50" name="Oval 57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  <p:sp>
          <p:nvSpPr>
            <p:cNvPr id="51" name="Oval 58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</p:grpSp>
      <p:grpSp>
        <p:nvGrpSpPr>
          <p:cNvPr id="52" name="Group 47"/>
          <p:cNvGrpSpPr>
            <a:grpSpLocks/>
          </p:cNvGrpSpPr>
          <p:nvPr/>
        </p:nvGrpSpPr>
        <p:grpSpPr bwMode="auto">
          <a:xfrm>
            <a:off x="2643174" y="3417573"/>
            <a:ext cx="360363" cy="360363"/>
            <a:chOff x="2109" y="3612"/>
            <a:chExt cx="227" cy="227"/>
          </a:xfrm>
        </p:grpSpPr>
        <p:sp>
          <p:nvSpPr>
            <p:cNvPr id="53" name="Oval 48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  <p:sp>
          <p:nvSpPr>
            <p:cNvPr id="54" name="Oval 49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</p:grpSp>
      <p:grpSp>
        <p:nvGrpSpPr>
          <p:cNvPr id="55" name="Group 47"/>
          <p:cNvGrpSpPr>
            <a:grpSpLocks/>
          </p:cNvGrpSpPr>
          <p:nvPr/>
        </p:nvGrpSpPr>
        <p:grpSpPr bwMode="auto">
          <a:xfrm>
            <a:off x="5715008" y="2560317"/>
            <a:ext cx="360363" cy="360363"/>
            <a:chOff x="2109" y="3612"/>
            <a:chExt cx="227" cy="227"/>
          </a:xfrm>
        </p:grpSpPr>
        <p:sp>
          <p:nvSpPr>
            <p:cNvPr id="56" name="Oval 48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  <p:sp>
          <p:nvSpPr>
            <p:cNvPr id="57" name="Oval 49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</p:grpSp>
      <p:grpSp>
        <p:nvGrpSpPr>
          <p:cNvPr id="58" name="Group 47"/>
          <p:cNvGrpSpPr>
            <a:grpSpLocks/>
          </p:cNvGrpSpPr>
          <p:nvPr/>
        </p:nvGrpSpPr>
        <p:grpSpPr bwMode="auto">
          <a:xfrm>
            <a:off x="3354381" y="5489275"/>
            <a:ext cx="360363" cy="360363"/>
            <a:chOff x="2109" y="3612"/>
            <a:chExt cx="227" cy="227"/>
          </a:xfrm>
        </p:grpSpPr>
        <p:sp>
          <p:nvSpPr>
            <p:cNvPr id="59" name="Oval 48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  <p:sp>
          <p:nvSpPr>
            <p:cNvPr id="60" name="Oval 49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</p:grpSp>
      <p:grpSp>
        <p:nvGrpSpPr>
          <p:cNvPr id="61" name="Group 47"/>
          <p:cNvGrpSpPr>
            <a:grpSpLocks/>
          </p:cNvGrpSpPr>
          <p:nvPr/>
        </p:nvGrpSpPr>
        <p:grpSpPr bwMode="auto">
          <a:xfrm>
            <a:off x="6140463" y="4563754"/>
            <a:ext cx="360363" cy="360363"/>
            <a:chOff x="2109" y="3612"/>
            <a:chExt cx="227" cy="227"/>
          </a:xfrm>
        </p:grpSpPr>
        <p:sp>
          <p:nvSpPr>
            <p:cNvPr id="62" name="Oval 48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  <p:sp>
          <p:nvSpPr>
            <p:cNvPr id="63" name="Oval 49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</p:grpSp>
      <p:sp>
        <p:nvSpPr>
          <p:cNvPr id="64" name="Text Box 40"/>
          <p:cNvSpPr txBox="1">
            <a:spLocks noChangeArrowheads="1"/>
          </p:cNvSpPr>
          <p:nvPr/>
        </p:nvSpPr>
        <p:spPr bwMode="auto">
          <a:xfrm>
            <a:off x="6588224" y="3332322"/>
            <a:ext cx="2518638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fa-IR" sz="2200" b="1" dirty="0">
                <a:cs typeface="B Traffic" pitchFamily="2" charset="-78"/>
              </a:rPr>
              <a:t>تقید به مسائل شرعی</a:t>
            </a:r>
            <a:endParaRPr lang="en-US" sz="2200" b="1" dirty="0">
              <a:solidFill>
                <a:prstClr val="black"/>
              </a:solidFill>
              <a:cs typeface="B Traffic" pitchFamily="2" charset="-78"/>
            </a:endParaRPr>
          </a:p>
        </p:txBody>
      </p:sp>
      <p:sp>
        <p:nvSpPr>
          <p:cNvPr id="65" name="Text Box 40"/>
          <p:cNvSpPr txBox="1">
            <a:spLocks noChangeArrowheads="1"/>
          </p:cNvSpPr>
          <p:nvPr/>
        </p:nvSpPr>
        <p:spPr bwMode="auto">
          <a:xfrm>
            <a:off x="6072198" y="2459015"/>
            <a:ext cx="1606530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fa-IR" sz="2200" b="1" dirty="0">
                <a:cs typeface="B Traffic" pitchFamily="2" charset="-78"/>
              </a:rPr>
              <a:t>رفتار مناسب</a:t>
            </a:r>
            <a:endParaRPr lang="en-US" sz="2200" b="1" dirty="0">
              <a:solidFill>
                <a:prstClr val="black"/>
              </a:solidFill>
              <a:cs typeface="B Traffic" pitchFamily="2" charset="-78"/>
            </a:endParaRPr>
          </a:p>
        </p:txBody>
      </p:sp>
      <p:sp>
        <p:nvSpPr>
          <p:cNvPr id="66" name="Text Box 40"/>
          <p:cNvSpPr txBox="1">
            <a:spLocks noChangeArrowheads="1"/>
          </p:cNvSpPr>
          <p:nvPr/>
        </p:nvSpPr>
        <p:spPr bwMode="auto">
          <a:xfrm>
            <a:off x="827584" y="5421010"/>
            <a:ext cx="2560316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fa-IR" sz="2200" b="1" dirty="0">
                <a:cs typeface="B Traffic" pitchFamily="2" charset="-78"/>
              </a:rPr>
              <a:t>ظاهر مناسب و جذاب</a:t>
            </a:r>
            <a:endParaRPr lang="en-US" sz="2200" b="1" dirty="0">
              <a:solidFill>
                <a:prstClr val="black"/>
              </a:solidFill>
              <a:cs typeface="B Traffic" pitchFamily="2" charset="-78"/>
            </a:endParaRPr>
          </a:p>
        </p:txBody>
      </p:sp>
      <p:sp>
        <p:nvSpPr>
          <p:cNvPr id="67" name="Text Box 40"/>
          <p:cNvSpPr txBox="1">
            <a:spLocks noChangeArrowheads="1"/>
          </p:cNvSpPr>
          <p:nvPr/>
        </p:nvSpPr>
        <p:spPr bwMode="auto">
          <a:xfrm>
            <a:off x="1331640" y="2459015"/>
            <a:ext cx="1882247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fa-IR" sz="2200" b="1" dirty="0">
                <a:cs typeface="B Traffic" pitchFamily="2" charset="-78"/>
              </a:rPr>
              <a:t>جدیت و پشتکار</a:t>
            </a:r>
            <a:endParaRPr lang="en-US" sz="2200" b="1" dirty="0">
              <a:solidFill>
                <a:prstClr val="black"/>
              </a:solidFill>
              <a:cs typeface="B Traffic" pitchFamily="2" charset="-78"/>
            </a:endParaRPr>
          </a:p>
        </p:txBody>
      </p:sp>
      <p:grpSp>
        <p:nvGrpSpPr>
          <p:cNvPr id="68" name="Group 47"/>
          <p:cNvGrpSpPr>
            <a:grpSpLocks/>
          </p:cNvGrpSpPr>
          <p:nvPr/>
        </p:nvGrpSpPr>
        <p:grpSpPr bwMode="auto">
          <a:xfrm>
            <a:off x="4953000" y="2062642"/>
            <a:ext cx="360363" cy="360363"/>
            <a:chOff x="2109" y="3612"/>
            <a:chExt cx="227" cy="227"/>
          </a:xfrm>
        </p:grpSpPr>
        <p:sp>
          <p:nvSpPr>
            <p:cNvPr id="69" name="Oval 48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4862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  <p:sp>
          <p:nvSpPr>
            <p:cNvPr id="70" name="Oval 49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6471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l" rtl="0">
                <a:defRPr/>
              </a:pPr>
              <a:endParaRPr lang="fa-IR">
                <a:solidFill>
                  <a:prstClr val="black"/>
                </a:solidFill>
              </a:endParaRPr>
            </a:p>
          </p:txBody>
        </p:sp>
      </p:grpSp>
      <p:sp>
        <p:nvSpPr>
          <p:cNvPr id="71" name="Text Box 40"/>
          <p:cNvSpPr txBox="1">
            <a:spLocks noChangeArrowheads="1"/>
          </p:cNvSpPr>
          <p:nvPr/>
        </p:nvSpPr>
        <p:spPr bwMode="auto">
          <a:xfrm>
            <a:off x="5292080" y="1772816"/>
            <a:ext cx="1508746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rtl="0" eaLnBrk="0" hangingPunct="0"/>
            <a:r>
              <a:rPr lang="fa-IR" sz="2200" b="1" dirty="0">
                <a:cs typeface="B Traffic" pitchFamily="2" charset="-78"/>
              </a:rPr>
              <a:t>شور و نشاط</a:t>
            </a:r>
            <a:endParaRPr lang="en-US" sz="2200" b="1" dirty="0">
              <a:solidFill>
                <a:prstClr val="black"/>
              </a:solidFill>
              <a:cs typeface="B Traffic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22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1134161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0" grpId="0" animBg="1"/>
      <p:bldP spid="21" grpId="0" animBg="1"/>
      <p:bldP spid="22" grpId="0" animBg="1"/>
      <p:bldP spid="23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64" grpId="0"/>
      <p:bldP spid="65" grpId="0"/>
      <p:bldP spid="66" grpId="0"/>
      <p:bldP spid="67" grpId="0"/>
      <p:bldP spid="7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8" name="AutoShape 46"/>
          <p:cNvSpPr>
            <a:spLocks noChangeArrowheads="1"/>
          </p:cNvSpPr>
          <p:nvPr/>
        </p:nvSpPr>
        <p:spPr bwMode="ltGray">
          <a:xfrm rot="16200000" flipH="1">
            <a:off x="6938974" y="1791973"/>
            <a:ext cx="4389605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fa-IR" b="1">
              <a:solidFill>
                <a:prstClr val="white"/>
              </a:solidFill>
            </a:endParaRPr>
          </a:p>
        </p:txBody>
      </p:sp>
      <p:sp>
        <p:nvSpPr>
          <p:cNvPr id="9" name="AutoShape 47"/>
          <p:cNvSpPr>
            <a:spLocks noChangeArrowheads="1"/>
          </p:cNvSpPr>
          <p:nvPr/>
        </p:nvSpPr>
        <p:spPr bwMode="ltGray">
          <a:xfrm rot="16200000">
            <a:off x="7282382" y="2263436"/>
            <a:ext cx="3668835" cy="3929063"/>
          </a:xfrm>
          <a:custGeom>
            <a:avLst/>
            <a:gdLst>
              <a:gd name="G0" fmla="+- 56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6"/>
              <a:gd name="G18" fmla="*/ 56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6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6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5372 w 21600"/>
              <a:gd name="T15" fmla="*/ 10800 h 21600"/>
              <a:gd name="T16" fmla="*/ 10800 w 21600"/>
              <a:gd name="T17" fmla="*/ 10744 h 21600"/>
              <a:gd name="T18" fmla="*/ 16228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10744" y="10800"/>
                </a:moveTo>
                <a:cubicBezTo>
                  <a:pt x="10744" y="10769"/>
                  <a:pt x="10769" y="10744"/>
                  <a:pt x="10800" y="10744"/>
                </a:cubicBezTo>
                <a:cubicBezTo>
                  <a:pt x="10830" y="10743"/>
                  <a:pt x="10855" y="10769"/>
                  <a:pt x="10856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a-IR" b="1" dirty="0">
              <a:solidFill>
                <a:prstClr val="white"/>
              </a:solidFill>
            </a:endParaRPr>
          </a:p>
        </p:txBody>
      </p:sp>
      <p:sp>
        <p:nvSpPr>
          <p:cNvPr id="10" name="AutoShape 52"/>
          <p:cNvSpPr>
            <a:spLocks noChangeArrowheads="1"/>
          </p:cNvSpPr>
          <p:nvPr/>
        </p:nvSpPr>
        <p:spPr bwMode="gray">
          <a:xfrm flipH="1">
            <a:off x="3203848" y="1412776"/>
            <a:ext cx="5608512" cy="575626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fa-IR" sz="2400" b="1" dirty="0">
                <a:cs typeface="B Traffic" pitchFamily="2" charset="-78"/>
              </a:rPr>
              <a:t>آشنایی با مراحل و فرآیند شجره طیبه صالحین </a:t>
            </a:r>
            <a:endParaRPr lang="en-US" sz="2400" dirty="0">
              <a:cs typeface="B Traffic" pitchFamily="2" charset="-78"/>
            </a:endParaRPr>
          </a:p>
        </p:txBody>
      </p:sp>
      <p:sp>
        <p:nvSpPr>
          <p:cNvPr id="18" name="AutoShape 50"/>
          <p:cNvSpPr>
            <a:spLocks noChangeArrowheads="1"/>
          </p:cNvSpPr>
          <p:nvPr/>
        </p:nvSpPr>
        <p:spPr bwMode="gray">
          <a:xfrm flipH="1">
            <a:off x="2124993" y="2207604"/>
            <a:ext cx="5280724" cy="588245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fa-IR" sz="2400" b="1" dirty="0">
                <a:cs typeface="B Traffic" pitchFamily="2" charset="-78"/>
              </a:rPr>
              <a:t>شنایی با مبانی علمی و نظری تعلیم و تربیت </a:t>
            </a:r>
            <a:endParaRPr lang="en-US" sz="2400" dirty="0">
              <a:cs typeface="B Traffic" pitchFamily="2" charset="-78"/>
            </a:endParaRPr>
          </a:p>
        </p:txBody>
      </p:sp>
      <p:sp>
        <p:nvSpPr>
          <p:cNvPr id="26" name="AutoShape 48"/>
          <p:cNvSpPr>
            <a:spLocks noChangeArrowheads="1"/>
          </p:cNvSpPr>
          <p:nvPr/>
        </p:nvSpPr>
        <p:spPr bwMode="gray">
          <a:xfrm flipH="1">
            <a:off x="1622036" y="3010863"/>
            <a:ext cx="5280724" cy="586913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fa-IR" sz="2400" b="1" dirty="0">
                <a:cs typeface="B Traffic" pitchFamily="2" charset="-78"/>
              </a:rPr>
              <a:t>ارتباط گیری</a:t>
            </a:r>
            <a:endParaRPr lang="en-US" sz="2400" dirty="0">
              <a:cs typeface="B Traffic" pitchFamily="2" charset="-7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236296" y="2972559"/>
            <a:ext cx="1714511" cy="2400657"/>
          </a:xfrm>
          <a:prstGeom prst="rect">
            <a:avLst/>
          </a:prstGeom>
          <a:noFill/>
        </p:spPr>
        <p:txBody>
          <a:bodyPr wrap="square" rtlCol="1" anchor="b">
            <a:spAutoFit/>
          </a:bodyPr>
          <a:lstStyle/>
          <a:p>
            <a:pPr marL="0" lvl="1"/>
            <a:r>
              <a:rPr lang="fa-IR" sz="3000" b="1" cap="all" dirty="0" smtClean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prstClr val="white"/>
                </a:solidFill>
                <a:effectLst>
                  <a:reflection blurRad="12700" stA="28000" endPos="45000" dist="1000" dir="5400000" sy="-100000" algn="bl" rotWithShape="0"/>
                </a:effectLst>
                <a:cs typeface="B Jadid" pitchFamily="2" charset="-78"/>
              </a:rPr>
              <a:t>آموزش </a:t>
            </a:r>
            <a:r>
              <a:rPr lang="fa-IR" sz="3000" b="1" cap="all" dirty="0">
                <a:ln w="9000" cmpd="sng">
                  <a:solidFill>
                    <a:sysClr val="windowText" lastClr="000000"/>
                  </a:solidFill>
                  <a:prstDash val="solid"/>
                </a:ln>
                <a:solidFill>
                  <a:prstClr val="white"/>
                </a:solidFill>
                <a:effectLst>
                  <a:reflection blurRad="12700" stA="28000" endPos="45000" dist="1000" dir="5400000" sy="-100000" algn="bl" rotWithShape="0"/>
                </a:effectLst>
                <a:cs typeface="B Jadid" pitchFamily="2" charset="-78"/>
              </a:rPr>
              <a:t>های لازم برای سرگروه جذب</a:t>
            </a:r>
            <a:endParaRPr lang="en-US" sz="3000" b="1" cap="all" dirty="0">
              <a:ln w="9000" cmpd="sng">
                <a:solidFill>
                  <a:sysClr val="windowText" lastClr="000000"/>
                </a:solidFill>
                <a:prstDash val="solid"/>
              </a:ln>
              <a:solidFill>
                <a:prstClr val="white"/>
              </a:solidFill>
              <a:effectLst>
                <a:reflection blurRad="12700" stA="28000" endPos="45000" dist="1000" dir="5400000" sy="-100000" algn="bl" rotWithShape="0"/>
              </a:effectLst>
              <a:cs typeface="B Jadid" pitchFamily="2" charset="-78"/>
            </a:endParaRPr>
          </a:p>
        </p:txBody>
      </p:sp>
      <p:sp>
        <p:nvSpPr>
          <p:cNvPr id="35" name="AutoShape 51"/>
          <p:cNvSpPr>
            <a:spLocks noChangeArrowheads="1"/>
          </p:cNvSpPr>
          <p:nvPr/>
        </p:nvSpPr>
        <p:spPr bwMode="gray">
          <a:xfrm flipH="1">
            <a:off x="1451516" y="3810041"/>
            <a:ext cx="5280724" cy="579062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fa-IR" sz="2400" b="1" dirty="0">
                <a:cs typeface="B Traffic" pitchFamily="2" charset="-78"/>
              </a:rPr>
              <a:t>مخاطب شناسی تربیتی</a:t>
            </a:r>
            <a:endParaRPr lang="en-US" sz="2400" dirty="0">
              <a:cs typeface="B Traffic" pitchFamily="2" charset="-78"/>
            </a:endParaRPr>
          </a:p>
        </p:txBody>
      </p:sp>
      <p:sp>
        <p:nvSpPr>
          <p:cNvPr id="43" name="AutoShape 51"/>
          <p:cNvSpPr>
            <a:spLocks noChangeArrowheads="1"/>
          </p:cNvSpPr>
          <p:nvPr/>
        </p:nvSpPr>
        <p:spPr bwMode="gray">
          <a:xfrm flipH="1">
            <a:off x="1566664" y="4614126"/>
            <a:ext cx="5280724" cy="579062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fa-IR" sz="2400" b="1" dirty="0">
                <a:cs typeface="B Traffic" pitchFamily="2" charset="-78"/>
              </a:rPr>
              <a:t>آشنایی با شیوه های اداره گروه</a:t>
            </a:r>
            <a:endParaRPr lang="en-US" sz="2400" dirty="0">
              <a:cs typeface="B Traffic" pitchFamily="2" charset="-78"/>
            </a:endParaRPr>
          </a:p>
        </p:txBody>
      </p:sp>
      <p:sp>
        <p:nvSpPr>
          <p:cNvPr id="51" name="AutoShape 51"/>
          <p:cNvSpPr>
            <a:spLocks noChangeArrowheads="1"/>
          </p:cNvSpPr>
          <p:nvPr/>
        </p:nvSpPr>
        <p:spPr bwMode="gray">
          <a:xfrm flipH="1">
            <a:off x="1979712" y="5402470"/>
            <a:ext cx="5280724" cy="579062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fa-IR" sz="2400" b="1" dirty="0">
                <a:cs typeface="B Traffic" pitchFamily="2" charset="-78"/>
              </a:rPr>
              <a:t>آشنایی با شیوه های اداره اردو</a:t>
            </a:r>
            <a:endParaRPr lang="en-US" sz="2400" dirty="0">
              <a:cs typeface="B Traffic" pitchFamily="2" charset="-78"/>
            </a:endParaRPr>
          </a:p>
        </p:txBody>
      </p:sp>
      <p:sp>
        <p:nvSpPr>
          <p:cNvPr id="59" name="AutoShape 51"/>
          <p:cNvSpPr>
            <a:spLocks noChangeArrowheads="1"/>
          </p:cNvSpPr>
          <p:nvPr/>
        </p:nvSpPr>
        <p:spPr bwMode="gray">
          <a:xfrm flipH="1">
            <a:off x="2987824" y="6196937"/>
            <a:ext cx="5280724" cy="579062"/>
          </a:xfrm>
          <a:prstGeom prst="roundRect">
            <a:avLst>
              <a:gd name="adj" fmla="val 50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fa-IR" sz="2400" b="1" dirty="0">
                <a:cs typeface="B Traffic" pitchFamily="2" charset="-78"/>
              </a:rPr>
              <a:t>آشنایی با سیر تربیتی و آموزشی اعضا </a:t>
            </a:r>
            <a:endParaRPr lang="en-US" sz="2400" dirty="0">
              <a:cs typeface="B Traffic" pitchFamily="2" charset="-78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299589" y="560874"/>
            <a:ext cx="806923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a-IR" sz="40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تربیت سرگروه جذب و آموزشهای تـخصصی</a:t>
            </a:r>
            <a:endParaRPr lang="en-US" sz="4000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Titr TG F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23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8391434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8" grpId="0" animBg="1"/>
      <p:bldP spid="26" grpId="0" animBg="1"/>
      <p:bldP spid="34" grpId="0"/>
      <p:bldP spid="35" grpId="0" animBg="1"/>
      <p:bldP spid="43" grpId="0" animBg="1"/>
      <p:bldP spid="51" grpId="0" animBg="1"/>
      <p:bldP spid="59" grpId="0" animBg="1"/>
      <p:bldP spid="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88032" y="1484784"/>
            <a:ext cx="8229600" cy="7920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1">
            <a:noAutofit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a-IR" sz="2200" b="1" dirty="0" smtClean="0">
                <a:solidFill>
                  <a:schemeClr val="tx1"/>
                </a:solidFill>
                <a:cs typeface="B Traffic" pitchFamily="2" charset="-78"/>
              </a:rPr>
              <a:t>1. افزایش کمی اعضاء «باتوجه به دستور حضرت امام</a:t>
            </a:r>
            <a:r>
              <a:rPr lang="fa-IR" sz="1400" b="1" dirty="0" smtClean="0">
                <a:solidFill>
                  <a:schemeClr val="tx1"/>
                </a:solidFill>
                <a:cs typeface="B Traffic" pitchFamily="2" charset="-78"/>
              </a:rPr>
              <a:t>(ره) </a:t>
            </a:r>
            <a:r>
              <a:rPr lang="fa-IR" sz="2200" b="1" dirty="0" smtClean="0">
                <a:solidFill>
                  <a:schemeClr val="tx1"/>
                </a:solidFill>
                <a:cs typeface="B Traffic" pitchFamily="2" charset="-78"/>
              </a:rPr>
              <a:t>و مقام معظم رهبری</a:t>
            </a:r>
            <a:r>
              <a:rPr lang="fa-IR" sz="1400" b="1" dirty="0" smtClean="0">
                <a:solidFill>
                  <a:schemeClr val="tx1"/>
                </a:solidFill>
                <a:cs typeface="B Traffic" pitchFamily="2" charset="-78"/>
              </a:rPr>
              <a:t>(مدظله العالی)</a:t>
            </a:r>
            <a:r>
              <a:rPr lang="fa-IR" sz="2200" b="1" dirty="0" smtClean="0">
                <a:solidFill>
                  <a:schemeClr val="tx1"/>
                </a:solidFill>
                <a:cs typeface="B Traffic" pitchFamily="2" charset="-78"/>
              </a:rPr>
              <a:t> مبنی بر تشکیل ارتش دهها میلیونی»</a:t>
            </a:r>
            <a:endParaRPr lang="en-US" sz="2200" b="1" dirty="0" smtClean="0">
              <a:solidFill>
                <a:schemeClr val="tx1"/>
              </a:solidFill>
              <a:cs typeface="B Traffic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27584" y="476672"/>
            <a:ext cx="7656787" cy="9387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fa-IR" sz="40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فوائد:</a:t>
            </a:r>
            <a:endParaRPr lang="en-US" sz="2000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Yagut" pitchFamily="2" charset="-78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88032" y="2492896"/>
            <a:ext cx="8229600" cy="7920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1">
            <a:noAutofit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a-IR" sz="2200" b="1" dirty="0" smtClean="0">
                <a:solidFill>
                  <a:schemeClr val="tx1"/>
                </a:solidFill>
                <a:cs typeface="B Traffic" pitchFamily="2" charset="-78"/>
              </a:rPr>
              <a:t>2. تنویر اذهان نوجوانان و جوانان نسبت به نظام مقدس جمهوری اسلامی وتمام مؤلفه های ارزشی و دینی </a:t>
            </a:r>
            <a:endParaRPr lang="en-US" sz="2200" b="1" dirty="0" smtClean="0">
              <a:solidFill>
                <a:schemeClr val="tx1"/>
              </a:solidFill>
              <a:cs typeface="B Traffic" pitchFamily="2" charset="-78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88032" y="3535040"/>
            <a:ext cx="8229600" cy="5903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1">
            <a:noAutofit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a-IR" sz="2200" b="1" dirty="0" smtClean="0">
                <a:solidFill>
                  <a:schemeClr val="tx1"/>
                </a:solidFill>
                <a:cs typeface="B Traffic" pitchFamily="2" charset="-78"/>
              </a:rPr>
              <a:t>3. ارتقاء بستر عملکرد بسیج در عرصه های فرهنگی و اجتماعی</a:t>
            </a:r>
            <a:endParaRPr lang="en-US" sz="2200" b="1" dirty="0" smtClean="0">
              <a:solidFill>
                <a:schemeClr val="tx1"/>
              </a:solidFill>
              <a:cs typeface="B Traffic" pitchFamily="2" charset="-78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488032" y="4365104"/>
            <a:ext cx="8229600" cy="7920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1">
            <a:noAutofit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a-IR" sz="2200" b="1" dirty="0" smtClean="0">
                <a:solidFill>
                  <a:schemeClr val="tx1"/>
                </a:solidFill>
                <a:cs typeface="B Traffic" pitchFamily="2" charset="-78"/>
              </a:rPr>
              <a:t>4. شناسایی افراد مستعد و نخبه و پرورش ، تقویت و هدایت استعداد آنان در راستای اهداف متعالی نظام جمهوری اسلامی ایران </a:t>
            </a:r>
            <a:endParaRPr lang="en-US" sz="2200" b="1" dirty="0" smtClean="0">
              <a:solidFill>
                <a:schemeClr val="tx1"/>
              </a:solidFill>
              <a:cs typeface="B Traffic" pitchFamily="2" charset="-78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8032" y="5445224"/>
            <a:ext cx="8229600" cy="84807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1">
            <a:noAutofit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a-IR" sz="2200" b="1" dirty="0" smtClean="0">
                <a:solidFill>
                  <a:schemeClr val="tx1"/>
                </a:solidFill>
                <a:cs typeface="B Traffic" pitchFamily="2" charset="-78"/>
              </a:rPr>
              <a:t>5. رفع موانع و شبهات ذهنی برای حضور نوجوانان و جوانان در محیط های دینی و انقلابی</a:t>
            </a:r>
            <a:endParaRPr lang="en-US" sz="2200" b="1" dirty="0" smtClean="0">
              <a:solidFill>
                <a:schemeClr val="tx1"/>
              </a:solidFill>
              <a:cs typeface="B Traffic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3993524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4" name="Freeform 3"/>
          <p:cNvSpPr/>
          <p:nvPr/>
        </p:nvSpPr>
        <p:spPr>
          <a:xfrm>
            <a:off x="2120645" y="1865816"/>
            <a:ext cx="2487073" cy="48423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487073" y="0"/>
                </a:moveTo>
                <a:lnTo>
                  <a:pt x="2487073" y="242659"/>
                </a:lnTo>
                <a:lnTo>
                  <a:pt x="0" y="242659"/>
                </a:lnTo>
                <a:lnTo>
                  <a:pt x="0" y="484239"/>
                </a:lnTo>
              </a:path>
            </a:pathLst>
          </a:custGeom>
          <a:noFill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Freeform 7"/>
          <p:cNvSpPr/>
          <p:nvPr/>
        </p:nvSpPr>
        <p:spPr>
          <a:xfrm>
            <a:off x="4607718" y="1865816"/>
            <a:ext cx="2487637" cy="48423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242659"/>
                </a:lnTo>
                <a:lnTo>
                  <a:pt x="2487637" y="242659"/>
                </a:lnTo>
                <a:lnTo>
                  <a:pt x="2487637" y="484239"/>
                </a:lnTo>
              </a:path>
            </a:pathLst>
          </a:custGeom>
          <a:noFill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Freeform 8"/>
          <p:cNvSpPr/>
          <p:nvPr/>
        </p:nvSpPr>
        <p:spPr>
          <a:xfrm>
            <a:off x="2071669" y="715435"/>
            <a:ext cx="5072099" cy="1150381"/>
          </a:xfrm>
          <a:custGeom>
            <a:avLst/>
            <a:gdLst>
              <a:gd name="connsiteX0" fmla="*/ 0 w 5072099"/>
              <a:gd name="connsiteY0" fmla="*/ 0 h 1150381"/>
              <a:gd name="connsiteX1" fmla="*/ 5072099 w 5072099"/>
              <a:gd name="connsiteY1" fmla="*/ 0 h 1150381"/>
              <a:gd name="connsiteX2" fmla="*/ 5072099 w 5072099"/>
              <a:gd name="connsiteY2" fmla="*/ 1150381 h 1150381"/>
              <a:gd name="connsiteX3" fmla="*/ 0 w 5072099"/>
              <a:gd name="connsiteY3" fmla="*/ 1150381 h 1150381"/>
              <a:gd name="connsiteX4" fmla="*/ 0 w 5072099"/>
              <a:gd name="connsiteY4" fmla="*/ 0 h 115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72099" h="1150381">
                <a:moveTo>
                  <a:pt x="0" y="0"/>
                </a:moveTo>
                <a:lnTo>
                  <a:pt x="5072099" y="0"/>
                </a:lnTo>
                <a:lnTo>
                  <a:pt x="5072099" y="1150381"/>
                </a:lnTo>
                <a:lnTo>
                  <a:pt x="0" y="1150381"/>
                </a:lnTo>
                <a:lnTo>
                  <a:pt x="0" y="0"/>
                </a:lnTo>
                <a:close/>
              </a:path>
            </a:pathLst>
          </a:cu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0" vert="horz" wrap="square" lIns="25400" tIns="25400" rIns="25400" bIns="25400" numCol="1" spcCol="1270" anchor="ctr" anchorCtr="0">
            <a:noAutofit/>
          </a:bodyPr>
          <a:lstStyle/>
          <a:p>
            <a:pPr lvl="0" algn="ctr" defTabSz="17780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4000" u="none" kern="1200" dirty="0" smtClean="0">
                <a:cs typeface="B Titr" pitchFamily="2" charset="-78"/>
              </a:rPr>
              <a:t>مخاطبین</a:t>
            </a:r>
            <a:endParaRPr lang="fa-IR" sz="4000" u="none" kern="1200" dirty="0">
              <a:cs typeface="B Titr" pitchFamily="2" charset="-78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5403870" y="2350056"/>
            <a:ext cx="3382971" cy="1150381"/>
          </a:xfrm>
          <a:custGeom>
            <a:avLst/>
            <a:gdLst>
              <a:gd name="connsiteX0" fmla="*/ 0 w 3382971"/>
              <a:gd name="connsiteY0" fmla="*/ 0 h 1150381"/>
              <a:gd name="connsiteX1" fmla="*/ 3382971 w 3382971"/>
              <a:gd name="connsiteY1" fmla="*/ 0 h 1150381"/>
              <a:gd name="connsiteX2" fmla="*/ 3382971 w 3382971"/>
              <a:gd name="connsiteY2" fmla="*/ 1150381 h 1150381"/>
              <a:gd name="connsiteX3" fmla="*/ 0 w 3382971"/>
              <a:gd name="connsiteY3" fmla="*/ 1150381 h 1150381"/>
              <a:gd name="connsiteX4" fmla="*/ 0 w 3382971"/>
              <a:gd name="connsiteY4" fmla="*/ 0 h 115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2971" h="1150381">
                <a:moveTo>
                  <a:pt x="0" y="0"/>
                </a:moveTo>
                <a:lnTo>
                  <a:pt x="3382971" y="0"/>
                </a:lnTo>
                <a:lnTo>
                  <a:pt x="3382971" y="1150381"/>
                </a:lnTo>
                <a:lnTo>
                  <a:pt x="0" y="11503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2400" u="none" kern="1200" dirty="0" smtClean="0">
                <a:solidFill>
                  <a:schemeClr val="tx1"/>
                </a:solidFill>
                <a:cs typeface="B Titr" pitchFamily="2" charset="-78"/>
              </a:rPr>
              <a:t>مخاطبين اولیه (داوطلب)</a:t>
            </a:r>
            <a:endParaRPr lang="fa-IR" sz="2400" u="none" kern="1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428596" y="2350056"/>
            <a:ext cx="3384099" cy="1150381"/>
          </a:xfrm>
          <a:custGeom>
            <a:avLst/>
            <a:gdLst>
              <a:gd name="connsiteX0" fmla="*/ 0 w 3384099"/>
              <a:gd name="connsiteY0" fmla="*/ 0 h 1150381"/>
              <a:gd name="connsiteX1" fmla="*/ 3384099 w 3384099"/>
              <a:gd name="connsiteY1" fmla="*/ 0 h 1150381"/>
              <a:gd name="connsiteX2" fmla="*/ 3384099 w 3384099"/>
              <a:gd name="connsiteY2" fmla="*/ 1150381 h 1150381"/>
              <a:gd name="connsiteX3" fmla="*/ 0 w 3384099"/>
              <a:gd name="connsiteY3" fmla="*/ 1150381 h 1150381"/>
              <a:gd name="connsiteX4" fmla="*/ 0 w 3384099"/>
              <a:gd name="connsiteY4" fmla="*/ 0 h 115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84099" h="1150381">
                <a:moveTo>
                  <a:pt x="0" y="0"/>
                </a:moveTo>
                <a:lnTo>
                  <a:pt x="3384099" y="0"/>
                </a:lnTo>
                <a:lnTo>
                  <a:pt x="3384099" y="1150381"/>
                </a:lnTo>
                <a:lnTo>
                  <a:pt x="0" y="115038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0" vert="horz" wrap="square" lIns="15240" tIns="15240" rIns="15240" bIns="15240" numCol="1" spcCol="1270" anchor="ctr" anchorCtr="0">
            <a:noAutofit/>
          </a:bodyPr>
          <a:lstStyle/>
          <a:p>
            <a:pPr lvl="0" algn="ctr" defTabSz="10668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2400" kern="1200" dirty="0" smtClean="0">
                <a:cs typeface="B Titr" pitchFamily="2" charset="-78"/>
              </a:rPr>
              <a:t>مخاطبين  ثانویه (غیرداوطلب)</a:t>
            </a:r>
            <a:endParaRPr lang="fa-IR" sz="2400" u="none" kern="1200" dirty="0">
              <a:solidFill>
                <a:schemeClr val="tx1"/>
              </a:solidFill>
              <a:cs typeface="B Titr" pitchFamily="2" charset="-78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239368" y="3286124"/>
            <a:ext cx="3642198" cy="3214710"/>
          </a:xfrm>
          <a:prstGeom prst="roundRect">
            <a:avLst>
              <a:gd name="adj" fmla="val 5380"/>
            </a:avLst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t"/>
          <a:lstStyle/>
          <a:p>
            <a:pPr algn="justLow"/>
            <a:r>
              <a:rPr lang="fa-IR" sz="2200" dirty="0">
                <a:cs typeface="B Traffic" pitchFamily="2" charset="-78"/>
              </a:rPr>
              <a:t>به آن دسته از مخاطبين اطلاق مي گردد كه داوطلبانه به پایگاه مقاومت بسیج مراجعه و خواستار عضويت و فعاليت در آن گرديده اند. </a:t>
            </a:r>
            <a:endParaRPr lang="en-US" sz="2200" dirty="0">
              <a:cs typeface="B Traffic" pitchFamily="2" charset="-78"/>
            </a:endParaRPr>
          </a:p>
          <a:p>
            <a:pPr algn="justLow"/>
            <a:r>
              <a:rPr lang="fa-IR" sz="2200" dirty="0" smtClean="0">
                <a:cs typeface="B Traffic" pitchFamily="2" charset="-78"/>
              </a:rPr>
              <a:t>(لازم </a:t>
            </a:r>
            <a:r>
              <a:rPr lang="fa-IR" sz="2200" dirty="0">
                <a:cs typeface="B Traffic" pitchFamily="2" charset="-78"/>
              </a:rPr>
              <a:t>به ذكر است پايگاه هاي مقاومت بسيج معمولا تاكنون با اين دسته از مخاطبان مواجه بوده </a:t>
            </a:r>
            <a:r>
              <a:rPr lang="fa-IR" sz="2200" dirty="0" smtClean="0">
                <a:cs typeface="B Traffic" pitchFamily="2" charset="-78"/>
              </a:rPr>
              <a:t>است)</a:t>
            </a:r>
            <a:endParaRPr lang="en-US" sz="2200" dirty="0">
              <a:cs typeface="B Traffic" pitchFamily="2" charset="-78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23528" y="3286124"/>
            <a:ext cx="3642198" cy="3214710"/>
          </a:xfrm>
          <a:prstGeom prst="roundRect">
            <a:avLst>
              <a:gd name="adj" fmla="val 4251"/>
            </a:avLst>
          </a:prstGeom>
          <a:blipFill>
            <a:blip r:embed="rId4"/>
            <a:tile tx="0" ty="0" sx="100000" sy="100000" flip="none" algn="tl"/>
          </a:blip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t"/>
          <a:lstStyle/>
          <a:p>
            <a:pPr algn="justLow"/>
            <a:r>
              <a:rPr lang="fa-IR" sz="2200" dirty="0">
                <a:cs typeface="B Traffic" pitchFamily="2" charset="-78"/>
              </a:rPr>
              <a:t>به آن دسته از مخاطبين اطلاق </a:t>
            </a:r>
            <a:r>
              <a:rPr lang="fa-IR" sz="2200" dirty="0" smtClean="0">
                <a:cs typeface="B Traffic" pitchFamily="2" charset="-78"/>
              </a:rPr>
              <a:t>ميگردد </a:t>
            </a:r>
            <a:r>
              <a:rPr lang="fa-IR" sz="2200" dirty="0">
                <a:cs typeface="B Traffic" pitchFamily="2" charset="-78"/>
              </a:rPr>
              <a:t>كه </a:t>
            </a:r>
            <a:r>
              <a:rPr lang="fa-IR" sz="2200" dirty="0" smtClean="0">
                <a:cs typeface="B Traffic" pitchFamily="2" charset="-78"/>
              </a:rPr>
              <a:t>پايگاه هاي </a:t>
            </a:r>
            <a:r>
              <a:rPr lang="fa-IR" sz="2200" dirty="0">
                <a:cs typeface="B Traffic" pitchFamily="2" charset="-78"/>
              </a:rPr>
              <a:t>مقاومت بسيج بصورتي هدفمند با روش هاي مناسب از جمله آگاهی دادن و رفع شبهات در راستاي اهداف مقدس نظام جمهوری اسلامی اقدام به جذب و دعوت آنان براي عضويت در پايگاه هاي مقاومت مي نمايد.</a:t>
            </a:r>
            <a:endParaRPr lang="en-US" sz="2200" dirty="0">
              <a:cs typeface="B Traffic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4</a:t>
            </a:fld>
            <a:endParaRPr lang="fa-IR"/>
          </a:p>
        </p:txBody>
      </p:sp>
    </p:spTree>
    <p:extLst/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99589" y="785794"/>
            <a:ext cx="8232851" cy="9387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</a:pPr>
            <a:r>
              <a:rPr lang="fa-IR" sz="40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مراحل جذب اعضاء: </a:t>
            </a:r>
          </a:p>
        </p:txBody>
      </p:sp>
      <p:sp>
        <p:nvSpPr>
          <p:cNvPr id="3" name="Freeform 2"/>
          <p:cNvSpPr/>
          <p:nvPr/>
        </p:nvSpPr>
        <p:spPr>
          <a:xfrm>
            <a:off x="6658397" y="3195631"/>
            <a:ext cx="385726" cy="91440"/>
          </a:xfrm>
          <a:custGeom>
            <a:avLst/>
            <a:gdLst>
              <a:gd name="connsiteX0" fmla="*/ 385726 w 385726"/>
              <a:gd name="connsiteY0" fmla="*/ 45720 h 91440"/>
              <a:gd name="connsiteX1" fmla="*/ 0 w 385726"/>
              <a:gd name="connsiteY1" fmla="*/ 45720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5726" h="91440">
                <a:moveTo>
                  <a:pt x="385726" y="45720"/>
                </a:moveTo>
                <a:lnTo>
                  <a:pt x="0" y="45720"/>
                </a:lnTo>
              </a:path>
            </a:pathLst>
          </a:custGeom>
          <a:noFill/>
          <a:ln w="38100"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5155" tIns="43637" rIns="195155" bIns="43636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a-IR" sz="1500" b="1" kern="1200">
              <a:ln>
                <a:solidFill>
                  <a:sysClr val="windowText" lastClr="000000"/>
                </a:solidFill>
              </a:ln>
              <a:cs typeface="B Traffic" pitchFamily="2" charset="-78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7042323" y="2564904"/>
            <a:ext cx="1810115" cy="1352894"/>
          </a:xfrm>
          <a:custGeom>
            <a:avLst/>
            <a:gdLst>
              <a:gd name="connsiteX0" fmla="*/ 0 w 1810115"/>
              <a:gd name="connsiteY0" fmla="*/ 0 h 1352894"/>
              <a:gd name="connsiteX1" fmla="*/ 1810115 w 1810115"/>
              <a:gd name="connsiteY1" fmla="*/ 0 h 1352894"/>
              <a:gd name="connsiteX2" fmla="*/ 1810115 w 1810115"/>
              <a:gd name="connsiteY2" fmla="*/ 1352894 h 1352894"/>
              <a:gd name="connsiteX3" fmla="*/ 0 w 1810115"/>
              <a:gd name="connsiteY3" fmla="*/ 1352894 h 1352894"/>
              <a:gd name="connsiteX4" fmla="*/ 0 w 1810115"/>
              <a:gd name="connsiteY4" fmla="*/ 0 h 135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0115" h="1352894">
                <a:moveTo>
                  <a:pt x="0" y="0"/>
                </a:moveTo>
                <a:lnTo>
                  <a:pt x="1810115" y="0"/>
                </a:lnTo>
                <a:lnTo>
                  <a:pt x="1810115" y="1352894"/>
                </a:lnTo>
                <a:lnTo>
                  <a:pt x="0" y="1352894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hueOff val="0"/>
              <a:satOff val="0"/>
              <a:lumOff val="0"/>
              <a:alphaOff val="0"/>
            </a:schemeClr>
          </a:fillRef>
          <a:effectRef idx="1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ln/>
                <a:cs typeface="B Traffic" pitchFamily="2" charset="-78"/>
              </a:rPr>
              <a:t>1. </a:t>
            </a:r>
            <a:r>
              <a:rPr lang="fa-IR" sz="1500" b="1" kern="1200" dirty="0" smtClean="0">
                <a:cs typeface="B Traffic" pitchFamily="2" charset="-78"/>
              </a:rPr>
              <a:t>احصاء محیط های گروه های هدف (شناسایی و بررسی اماکن جمعیت هدف)</a:t>
            </a:r>
            <a:endParaRPr lang="fa-IR" sz="1500" b="1" kern="1200" dirty="0">
              <a:ln/>
              <a:cs typeface="B Traffic" pitchFamily="2" charset="-78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4431955" y="3195631"/>
            <a:ext cx="385726" cy="91440"/>
          </a:xfrm>
          <a:custGeom>
            <a:avLst/>
            <a:gdLst>
              <a:gd name="connsiteX0" fmla="*/ 385726 w 385726"/>
              <a:gd name="connsiteY0" fmla="*/ 45720 h 91440"/>
              <a:gd name="connsiteX1" fmla="*/ 0 w 385726"/>
              <a:gd name="connsiteY1" fmla="*/ 45720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5726" h="91440">
                <a:moveTo>
                  <a:pt x="385726" y="45720"/>
                </a:moveTo>
                <a:lnTo>
                  <a:pt x="0" y="45720"/>
                </a:lnTo>
              </a:path>
            </a:pathLst>
          </a:custGeom>
          <a:noFill/>
          <a:ln w="38100"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5155" tIns="43637" rIns="195155" bIns="43636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a-IR" sz="1500" b="1" kern="1200">
              <a:ln>
                <a:solidFill>
                  <a:sysClr val="windowText" lastClr="000000"/>
                </a:solidFill>
              </a:ln>
              <a:cs typeface="B Traffic" pitchFamily="2" charset="-78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815882" y="2564904"/>
            <a:ext cx="1810115" cy="1352894"/>
          </a:xfrm>
          <a:custGeom>
            <a:avLst/>
            <a:gdLst>
              <a:gd name="connsiteX0" fmla="*/ 0 w 1810115"/>
              <a:gd name="connsiteY0" fmla="*/ 0 h 1352894"/>
              <a:gd name="connsiteX1" fmla="*/ 1810115 w 1810115"/>
              <a:gd name="connsiteY1" fmla="*/ 0 h 1352894"/>
              <a:gd name="connsiteX2" fmla="*/ 1810115 w 1810115"/>
              <a:gd name="connsiteY2" fmla="*/ 1352894 h 1352894"/>
              <a:gd name="connsiteX3" fmla="*/ 0 w 1810115"/>
              <a:gd name="connsiteY3" fmla="*/ 1352894 h 1352894"/>
              <a:gd name="connsiteX4" fmla="*/ 0 w 1810115"/>
              <a:gd name="connsiteY4" fmla="*/ 0 h 135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0115" h="1352894">
                <a:moveTo>
                  <a:pt x="0" y="0"/>
                </a:moveTo>
                <a:lnTo>
                  <a:pt x="1810115" y="0"/>
                </a:lnTo>
                <a:lnTo>
                  <a:pt x="1810115" y="1352894"/>
                </a:lnTo>
                <a:lnTo>
                  <a:pt x="0" y="1352894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hueOff val="1607181"/>
              <a:satOff val="-2411"/>
              <a:lumOff val="-392"/>
              <a:alphaOff val="0"/>
            </a:schemeClr>
          </a:fillRef>
          <a:effectRef idx="1">
            <a:schemeClr val="accent3">
              <a:hueOff val="1607181"/>
              <a:satOff val="-2411"/>
              <a:lumOff val="-392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ln/>
                <a:cs typeface="B Traffic" pitchFamily="2" charset="-78"/>
              </a:rPr>
              <a:t>2. </a:t>
            </a:r>
            <a:r>
              <a:rPr lang="fa-IR" sz="1500" b="1" kern="1200" dirty="0" smtClean="0">
                <a:cs typeface="B Traffic" pitchFamily="2" charset="-78"/>
              </a:rPr>
              <a:t>شناسایی افراد مستعد </a:t>
            </a:r>
            <a:endParaRPr lang="fa-IR" sz="1500" b="1" kern="1200" dirty="0">
              <a:ln/>
              <a:cs typeface="B Traffic" pitchFamily="2" charset="-78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2205514" y="3195631"/>
            <a:ext cx="385726" cy="91440"/>
          </a:xfrm>
          <a:custGeom>
            <a:avLst/>
            <a:gdLst>
              <a:gd name="connsiteX0" fmla="*/ 385726 w 385726"/>
              <a:gd name="connsiteY0" fmla="*/ 45720 h 91440"/>
              <a:gd name="connsiteX1" fmla="*/ 0 w 385726"/>
              <a:gd name="connsiteY1" fmla="*/ 45720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5726" h="91440">
                <a:moveTo>
                  <a:pt x="385726" y="45720"/>
                </a:moveTo>
                <a:lnTo>
                  <a:pt x="0" y="45720"/>
                </a:lnTo>
              </a:path>
            </a:pathLst>
          </a:custGeom>
          <a:noFill/>
          <a:ln w="38100"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5155" tIns="43637" rIns="195155" bIns="43636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a-IR" sz="1500" b="1" kern="1200">
              <a:ln>
                <a:solidFill>
                  <a:sysClr val="windowText" lastClr="000000"/>
                </a:solidFill>
              </a:ln>
              <a:cs typeface="B Traffic" pitchFamily="2" charset="-78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2589440" y="2564904"/>
            <a:ext cx="1810115" cy="1352894"/>
          </a:xfrm>
          <a:custGeom>
            <a:avLst/>
            <a:gdLst>
              <a:gd name="connsiteX0" fmla="*/ 0 w 1810115"/>
              <a:gd name="connsiteY0" fmla="*/ 0 h 1352894"/>
              <a:gd name="connsiteX1" fmla="*/ 1810115 w 1810115"/>
              <a:gd name="connsiteY1" fmla="*/ 0 h 1352894"/>
              <a:gd name="connsiteX2" fmla="*/ 1810115 w 1810115"/>
              <a:gd name="connsiteY2" fmla="*/ 1352894 h 1352894"/>
              <a:gd name="connsiteX3" fmla="*/ 0 w 1810115"/>
              <a:gd name="connsiteY3" fmla="*/ 1352894 h 1352894"/>
              <a:gd name="connsiteX4" fmla="*/ 0 w 1810115"/>
              <a:gd name="connsiteY4" fmla="*/ 0 h 135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0115" h="1352894">
                <a:moveTo>
                  <a:pt x="0" y="0"/>
                </a:moveTo>
                <a:lnTo>
                  <a:pt x="1810115" y="0"/>
                </a:lnTo>
                <a:lnTo>
                  <a:pt x="1810115" y="1352894"/>
                </a:lnTo>
                <a:lnTo>
                  <a:pt x="0" y="1352894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hueOff val="3214361"/>
              <a:satOff val="-4823"/>
              <a:lumOff val="-784"/>
              <a:alphaOff val="0"/>
            </a:schemeClr>
          </a:fillRef>
          <a:effectRef idx="1">
            <a:schemeClr val="accent3">
              <a:hueOff val="3214361"/>
              <a:satOff val="-4823"/>
              <a:lumOff val="-784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ln/>
                <a:cs typeface="B Traffic" pitchFamily="2" charset="-78"/>
              </a:rPr>
              <a:t>3. </a:t>
            </a:r>
            <a:r>
              <a:rPr lang="fa-IR" sz="1500" b="1" kern="1200" dirty="0" smtClean="0">
                <a:cs typeface="B Traffic" pitchFamily="2" charset="-78"/>
              </a:rPr>
              <a:t>برگزاری برنامه های عمومی و جذاب متناسب با جمعیت هدف</a:t>
            </a:r>
            <a:endParaRPr lang="fa-IR" sz="1500" b="1" kern="1200" dirty="0">
              <a:ln/>
              <a:cs typeface="B Traffic" pitchFamily="2" charset="-78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1268056" y="3915999"/>
            <a:ext cx="6679325" cy="385726"/>
          </a:xfrm>
          <a:custGeom>
            <a:avLst/>
            <a:gdLst>
              <a:gd name="connsiteX0" fmla="*/ 0 w 6679325"/>
              <a:gd name="connsiteY0" fmla="*/ 0 h 385726"/>
              <a:gd name="connsiteX1" fmla="*/ 0 w 6679325"/>
              <a:gd name="connsiteY1" fmla="*/ 209963 h 385726"/>
              <a:gd name="connsiteX2" fmla="*/ 6679325 w 6679325"/>
              <a:gd name="connsiteY2" fmla="*/ 209963 h 385726"/>
              <a:gd name="connsiteX3" fmla="*/ 6679325 w 6679325"/>
              <a:gd name="connsiteY3" fmla="*/ 385726 h 385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79325" h="385726">
                <a:moveTo>
                  <a:pt x="0" y="0"/>
                </a:moveTo>
                <a:lnTo>
                  <a:pt x="0" y="209963"/>
                </a:lnTo>
                <a:lnTo>
                  <a:pt x="6679325" y="209963"/>
                </a:lnTo>
                <a:lnTo>
                  <a:pt x="6679325" y="385726"/>
                </a:lnTo>
              </a:path>
            </a:pathLst>
          </a:custGeom>
          <a:noFill/>
          <a:ln w="38100"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185055" tIns="190779" rIns="3185056" bIns="190780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a-IR" sz="1500" b="1" kern="1200">
              <a:ln>
                <a:solidFill>
                  <a:sysClr val="windowText" lastClr="000000"/>
                </a:solidFill>
              </a:ln>
              <a:cs typeface="B Traffic" pitchFamily="2" charset="-78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362998" y="2564904"/>
            <a:ext cx="1810115" cy="1352894"/>
          </a:xfrm>
          <a:custGeom>
            <a:avLst/>
            <a:gdLst>
              <a:gd name="connsiteX0" fmla="*/ 0 w 1810115"/>
              <a:gd name="connsiteY0" fmla="*/ 0 h 1352894"/>
              <a:gd name="connsiteX1" fmla="*/ 1810115 w 1810115"/>
              <a:gd name="connsiteY1" fmla="*/ 0 h 1352894"/>
              <a:gd name="connsiteX2" fmla="*/ 1810115 w 1810115"/>
              <a:gd name="connsiteY2" fmla="*/ 1352894 h 1352894"/>
              <a:gd name="connsiteX3" fmla="*/ 0 w 1810115"/>
              <a:gd name="connsiteY3" fmla="*/ 1352894 h 1352894"/>
              <a:gd name="connsiteX4" fmla="*/ 0 w 1810115"/>
              <a:gd name="connsiteY4" fmla="*/ 0 h 135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0115" h="1352894">
                <a:moveTo>
                  <a:pt x="0" y="0"/>
                </a:moveTo>
                <a:lnTo>
                  <a:pt x="1810115" y="0"/>
                </a:lnTo>
                <a:lnTo>
                  <a:pt x="1810115" y="1352894"/>
                </a:lnTo>
                <a:lnTo>
                  <a:pt x="0" y="1352894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hueOff val="4821541"/>
              <a:satOff val="-7234"/>
              <a:lumOff val="-1176"/>
              <a:alphaOff val="0"/>
            </a:schemeClr>
          </a:fillRef>
          <a:effectRef idx="1">
            <a:schemeClr val="accent3">
              <a:hueOff val="4821541"/>
              <a:satOff val="-7234"/>
              <a:lumOff val="-1176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ln/>
                <a:cs typeface="B Traffic" pitchFamily="2" charset="-78"/>
              </a:rPr>
              <a:t>4. </a:t>
            </a:r>
            <a:r>
              <a:rPr lang="fa-IR" sz="1500" b="1" kern="1200" dirty="0" smtClean="0">
                <a:cs typeface="B Traffic" pitchFamily="2" charset="-78"/>
              </a:rPr>
              <a:t>فضا سازی ، تشویق و ترغیب افراد </a:t>
            </a:r>
            <a:endParaRPr lang="fa-IR" sz="1500" b="1" kern="1200" dirty="0">
              <a:ln/>
              <a:cs typeface="B Traffic" pitchFamily="2" charset="-78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6658397" y="4964853"/>
            <a:ext cx="385726" cy="91440"/>
          </a:xfrm>
          <a:custGeom>
            <a:avLst/>
            <a:gdLst>
              <a:gd name="connsiteX0" fmla="*/ 385726 w 385726"/>
              <a:gd name="connsiteY0" fmla="*/ 45720 h 91440"/>
              <a:gd name="connsiteX1" fmla="*/ 0 w 385726"/>
              <a:gd name="connsiteY1" fmla="*/ 45720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5726" h="91440">
                <a:moveTo>
                  <a:pt x="385726" y="45720"/>
                </a:moveTo>
                <a:lnTo>
                  <a:pt x="0" y="45720"/>
                </a:lnTo>
              </a:path>
            </a:pathLst>
          </a:custGeom>
          <a:noFill/>
          <a:ln w="38100"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5155" tIns="43636" rIns="195155" bIns="43637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a-IR" sz="1500" b="1" kern="1200">
              <a:ln>
                <a:solidFill>
                  <a:sysClr val="windowText" lastClr="000000"/>
                </a:solidFill>
              </a:ln>
              <a:cs typeface="B Traffic" pitchFamily="2" charset="-78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7042323" y="4334125"/>
            <a:ext cx="1810115" cy="1352894"/>
          </a:xfrm>
          <a:custGeom>
            <a:avLst/>
            <a:gdLst>
              <a:gd name="connsiteX0" fmla="*/ 0 w 1810115"/>
              <a:gd name="connsiteY0" fmla="*/ 0 h 1352894"/>
              <a:gd name="connsiteX1" fmla="*/ 1810115 w 1810115"/>
              <a:gd name="connsiteY1" fmla="*/ 0 h 1352894"/>
              <a:gd name="connsiteX2" fmla="*/ 1810115 w 1810115"/>
              <a:gd name="connsiteY2" fmla="*/ 1352894 h 1352894"/>
              <a:gd name="connsiteX3" fmla="*/ 0 w 1810115"/>
              <a:gd name="connsiteY3" fmla="*/ 1352894 h 1352894"/>
              <a:gd name="connsiteX4" fmla="*/ 0 w 1810115"/>
              <a:gd name="connsiteY4" fmla="*/ 0 h 135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0115" h="1352894">
                <a:moveTo>
                  <a:pt x="0" y="0"/>
                </a:moveTo>
                <a:lnTo>
                  <a:pt x="1810115" y="0"/>
                </a:lnTo>
                <a:lnTo>
                  <a:pt x="1810115" y="1352894"/>
                </a:lnTo>
                <a:lnTo>
                  <a:pt x="0" y="1352894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hueOff val="6428722"/>
              <a:satOff val="-9646"/>
              <a:lumOff val="-1569"/>
              <a:alphaOff val="0"/>
            </a:schemeClr>
          </a:fillRef>
          <a:effectRef idx="1">
            <a:schemeClr val="accent3">
              <a:hueOff val="6428722"/>
              <a:satOff val="-9646"/>
              <a:lumOff val="-1569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ln/>
                <a:cs typeface="B Traffic" pitchFamily="2" charset="-78"/>
              </a:rPr>
              <a:t>5. </a:t>
            </a:r>
            <a:r>
              <a:rPr lang="fa-IR" sz="1500" b="1" kern="1200" dirty="0" smtClean="0">
                <a:cs typeface="B Traffic" pitchFamily="2" charset="-78"/>
              </a:rPr>
              <a:t>ارتباط گیری </a:t>
            </a:r>
            <a:endParaRPr lang="fa-IR" sz="1500" b="1" kern="1200" dirty="0">
              <a:ln/>
              <a:cs typeface="B Traffic" pitchFamily="2" charset="-78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4431955" y="4964853"/>
            <a:ext cx="385726" cy="91440"/>
          </a:xfrm>
          <a:custGeom>
            <a:avLst/>
            <a:gdLst>
              <a:gd name="connsiteX0" fmla="*/ 385726 w 385726"/>
              <a:gd name="connsiteY0" fmla="*/ 45720 h 91440"/>
              <a:gd name="connsiteX1" fmla="*/ 0 w 385726"/>
              <a:gd name="connsiteY1" fmla="*/ 45720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5726" h="91440">
                <a:moveTo>
                  <a:pt x="385726" y="45720"/>
                </a:moveTo>
                <a:lnTo>
                  <a:pt x="0" y="45720"/>
                </a:lnTo>
              </a:path>
            </a:pathLst>
          </a:custGeom>
          <a:noFill/>
          <a:ln w="38100"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5155" tIns="43636" rIns="195155" bIns="43637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a-IR" sz="1500" b="1" kern="1200">
              <a:ln>
                <a:solidFill>
                  <a:sysClr val="windowText" lastClr="000000"/>
                </a:solidFill>
              </a:ln>
              <a:cs typeface="B Traffic" pitchFamily="2" charset="-78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4815882" y="4334125"/>
            <a:ext cx="1810115" cy="1352894"/>
          </a:xfrm>
          <a:custGeom>
            <a:avLst/>
            <a:gdLst>
              <a:gd name="connsiteX0" fmla="*/ 0 w 1810115"/>
              <a:gd name="connsiteY0" fmla="*/ 0 h 1352894"/>
              <a:gd name="connsiteX1" fmla="*/ 1810115 w 1810115"/>
              <a:gd name="connsiteY1" fmla="*/ 0 h 1352894"/>
              <a:gd name="connsiteX2" fmla="*/ 1810115 w 1810115"/>
              <a:gd name="connsiteY2" fmla="*/ 1352894 h 1352894"/>
              <a:gd name="connsiteX3" fmla="*/ 0 w 1810115"/>
              <a:gd name="connsiteY3" fmla="*/ 1352894 h 1352894"/>
              <a:gd name="connsiteX4" fmla="*/ 0 w 1810115"/>
              <a:gd name="connsiteY4" fmla="*/ 0 h 135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0115" h="1352894">
                <a:moveTo>
                  <a:pt x="0" y="0"/>
                </a:moveTo>
                <a:lnTo>
                  <a:pt x="1810115" y="0"/>
                </a:lnTo>
                <a:lnTo>
                  <a:pt x="1810115" y="1352894"/>
                </a:lnTo>
                <a:lnTo>
                  <a:pt x="0" y="1352894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hueOff val="8035903"/>
              <a:satOff val="-12057"/>
              <a:lumOff val="-1961"/>
              <a:alphaOff val="0"/>
            </a:schemeClr>
          </a:fillRef>
          <a:effectRef idx="1">
            <a:schemeClr val="accent3">
              <a:hueOff val="8035903"/>
              <a:satOff val="-12057"/>
              <a:lumOff val="-1961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ln/>
                <a:cs typeface="B Traffic" pitchFamily="2" charset="-78"/>
              </a:rPr>
              <a:t>6. </a:t>
            </a:r>
            <a:r>
              <a:rPr lang="fa-IR" sz="1500" b="1" kern="1200" dirty="0" smtClean="0">
                <a:cs typeface="B Traffic" pitchFamily="2" charset="-78"/>
              </a:rPr>
              <a:t>تقویت علائق و ایجاد انگیزه</a:t>
            </a:r>
            <a:endParaRPr lang="fa-IR" sz="1500" b="1" kern="1200" dirty="0">
              <a:ln/>
              <a:cs typeface="B Traffic" pitchFamily="2" charset="-78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2205514" y="4964853"/>
            <a:ext cx="385726" cy="91440"/>
          </a:xfrm>
          <a:custGeom>
            <a:avLst/>
            <a:gdLst>
              <a:gd name="connsiteX0" fmla="*/ 385726 w 385726"/>
              <a:gd name="connsiteY0" fmla="*/ 45720 h 91440"/>
              <a:gd name="connsiteX1" fmla="*/ 0 w 385726"/>
              <a:gd name="connsiteY1" fmla="*/ 45720 h 91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85726" h="91440">
                <a:moveTo>
                  <a:pt x="385726" y="45720"/>
                </a:moveTo>
                <a:lnTo>
                  <a:pt x="0" y="45720"/>
                </a:lnTo>
              </a:path>
            </a:pathLst>
          </a:custGeom>
          <a:noFill/>
          <a:ln w="38100">
            <a:tailEnd type="arrow"/>
          </a:ln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95155" tIns="43636" rIns="195155" bIns="43637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a-IR" sz="1500" b="1" kern="1200">
              <a:ln>
                <a:solidFill>
                  <a:sysClr val="windowText" lastClr="000000"/>
                </a:solidFill>
              </a:ln>
              <a:cs typeface="B Traffic" pitchFamily="2" charset="-78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2589440" y="4334125"/>
            <a:ext cx="1810115" cy="1352894"/>
          </a:xfrm>
          <a:custGeom>
            <a:avLst/>
            <a:gdLst>
              <a:gd name="connsiteX0" fmla="*/ 0 w 1810115"/>
              <a:gd name="connsiteY0" fmla="*/ 0 h 1352894"/>
              <a:gd name="connsiteX1" fmla="*/ 1810115 w 1810115"/>
              <a:gd name="connsiteY1" fmla="*/ 0 h 1352894"/>
              <a:gd name="connsiteX2" fmla="*/ 1810115 w 1810115"/>
              <a:gd name="connsiteY2" fmla="*/ 1352894 h 1352894"/>
              <a:gd name="connsiteX3" fmla="*/ 0 w 1810115"/>
              <a:gd name="connsiteY3" fmla="*/ 1352894 h 1352894"/>
              <a:gd name="connsiteX4" fmla="*/ 0 w 1810115"/>
              <a:gd name="connsiteY4" fmla="*/ 0 h 135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0115" h="1352894">
                <a:moveTo>
                  <a:pt x="0" y="0"/>
                </a:moveTo>
                <a:lnTo>
                  <a:pt x="1810115" y="0"/>
                </a:lnTo>
                <a:lnTo>
                  <a:pt x="1810115" y="1352894"/>
                </a:lnTo>
                <a:lnTo>
                  <a:pt x="0" y="1352894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hueOff val="9643083"/>
              <a:satOff val="-14469"/>
              <a:lumOff val="-2353"/>
              <a:alphaOff val="0"/>
            </a:schemeClr>
          </a:fillRef>
          <a:effectRef idx="1">
            <a:schemeClr val="accent3">
              <a:hueOff val="9643083"/>
              <a:satOff val="-14469"/>
              <a:lumOff val="-2353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ln/>
                <a:cs typeface="B Traffic" pitchFamily="2" charset="-78"/>
              </a:rPr>
              <a:t>7. </a:t>
            </a:r>
            <a:r>
              <a:rPr lang="fa-IR" sz="1500" b="1" kern="1200" dirty="0" smtClean="0">
                <a:cs typeface="B Traffic" pitchFamily="2" charset="-78"/>
              </a:rPr>
              <a:t>دعوت به حضور در مجموعه</a:t>
            </a:r>
            <a:endParaRPr lang="fa-IR" sz="1500" b="1" kern="1200" dirty="0">
              <a:ln/>
              <a:cs typeface="B Traffic" pitchFamily="2" charset="-78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362998" y="4334125"/>
            <a:ext cx="1810115" cy="1352894"/>
          </a:xfrm>
          <a:custGeom>
            <a:avLst/>
            <a:gdLst>
              <a:gd name="connsiteX0" fmla="*/ 0 w 1810115"/>
              <a:gd name="connsiteY0" fmla="*/ 0 h 1352894"/>
              <a:gd name="connsiteX1" fmla="*/ 1810115 w 1810115"/>
              <a:gd name="connsiteY1" fmla="*/ 0 h 1352894"/>
              <a:gd name="connsiteX2" fmla="*/ 1810115 w 1810115"/>
              <a:gd name="connsiteY2" fmla="*/ 1352894 h 1352894"/>
              <a:gd name="connsiteX3" fmla="*/ 0 w 1810115"/>
              <a:gd name="connsiteY3" fmla="*/ 1352894 h 1352894"/>
              <a:gd name="connsiteX4" fmla="*/ 0 w 1810115"/>
              <a:gd name="connsiteY4" fmla="*/ 0 h 135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0115" h="1352894">
                <a:moveTo>
                  <a:pt x="0" y="0"/>
                </a:moveTo>
                <a:lnTo>
                  <a:pt x="1810115" y="0"/>
                </a:lnTo>
                <a:lnTo>
                  <a:pt x="1810115" y="1352894"/>
                </a:lnTo>
                <a:lnTo>
                  <a:pt x="0" y="1352894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hueOff val="11250264"/>
              <a:satOff val="-16880"/>
              <a:lumOff val="-2745"/>
              <a:alphaOff val="0"/>
            </a:schemeClr>
          </a:fillRef>
          <a:effectRef idx="1">
            <a:schemeClr val="accent3">
              <a:hueOff val="11250264"/>
              <a:satOff val="-16880"/>
              <a:lumOff val="-2745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106680" tIns="106680" rIns="106680" bIns="106680" numCol="1" spcCol="1270" anchor="ctr" anchorCtr="0">
            <a:noAutofit/>
          </a:bodyPr>
          <a:lstStyle/>
          <a:p>
            <a:pPr lvl="0" algn="ctr" defTabSz="66675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500" b="1" kern="1200" dirty="0" smtClean="0">
                <a:cs typeface="B Traffic" pitchFamily="2" charset="-78"/>
              </a:rPr>
              <a:t>ورود به مرحله تثبیت </a:t>
            </a:r>
            <a:endParaRPr lang="fa-IR" sz="1500" b="1" kern="1200" dirty="0">
              <a:ln/>
              <a:cs typeface="B Traffic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5</a:t>
            </a:fld>
            <a:endParaRPr lang="fa-IR"/>
          </a:p>
        </p:txBody>
      </p:sp>
    </p:spTree>
    <p:extLst/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379528" y="714356"/>
            <a:ext cx="891196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/>
            <a:r>
              <a:rPr lang="fa-IR" sz="40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1. احصاء </a:t>
            </a:r>
            <a:r>
              <a:rPr lang="fa-IR" sz="40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محیط های گروه های هدف </a:t>
            </a:r>
            <a:endParaRPr lang="fa-IR" sz="4000" b="1" dirty="0" smtClean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Titr TG F" pitchFamily="2" charset="-78"/>
            </a:endParaRPr>
          </a:p>
          <a:p>
            <a:pPr lvl="0"/>
            <a:r>
              <a:rPr lang="fa-IR" sz="28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(</a:t>
            </a:r>
            <a:r>
              <a:rPr lang="fa-IR" sz="2800" b="1" dirty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شناسایی و بررسی اماکن جمعیت هدف)</a:t>
            </a:r>
          </a:p>
          <a:p>
            <a:endParaRPr lang="en-US" sz="4000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Titr TG F" pitchFamily="2" charset="-78"/>
            </a:endParaRPr>
          </a:p>
        </p:txBody>
      </p:sp>
      <p:sp>
        <p:nvSpPr>
          <p:cNvPr id="11" name="AutoShape 39"/>
          <p:cNvSpPr>
            <a:spLocks noChangeArrowheads="1"/>
          </p:cNvSpPr>
          <p:nvPr/>
        </p:nvSpPr>
        <p:spPr bwMode="gray">
          <a:xfrm>
            <a:off x="467544" y="5225256"/>
            <a:ext cx="7999362" cy="508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algn="ctr" rtl="0" eaLnBrk="0" hangingPunct="0"/>
            <a:r>
              <a:rPr lang="fa-IR" sz="2400" b="1" dirty="0" smtClean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سطح فرهنگی آن متناسب با سطح فرهنگی عموم افراد پایگاه باشد.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cs typeface="B Nazanin" pitchFamily="2" charset="-78"/>
            </a:endParaRPr>
          </a:p>
        </p:txBody>
      </p:sp>
      <p:sp>
        <p:nvSpPr>
          <p:cNvPr id="12" name="AutoShape 40"/>
          <p:cNvSpPr>
            <a:spLocks noChangeArrowheads="1"/>
          </p:cNvSpPr>
          <p:nvPr/>
        </p:nvSpPr>
        <p:spPr bwMode="gray">
          <a:xfrm>
            <a:off x="467544" y="4222279"/>
            <a:ext cx="7967612" cy="508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lvl="0" algn="ctr"/>
            <a:r>
              <a:rPr lang="fa-IR" sz="2400" b="1" dirty="0" smtClean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در </a:t>
            </a:r>
            <a:r>
              <a:rPr lang="fa-IR" sz="2400" b="1" dirty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حوزه استحفاظی پایگاه باشند </a:t>
            </a:r>
            <a:endParaRPr lang="fa-IR" sz="2400" b="1" dirty="0">
              <a:ln/>
              <a:solidFill>
                <a:schemeClr val="accent1">
                  <a:lumMod val="75000"/>
                </a:schemeClr>
              </a:solidFill>
              <a:cs typeface="B Nazanin" pitchFamily="2" charset="-78"/>
            </a:endParaRPr>
          </a:p>
        </p:txBody>
      </p:sp>
      <p:sp>
        <p:nvSpPr>
          <p:cNvPr id="13" name="AutoShape 41"/>
          <p:cNvSpPr>
            <a:spLocks noChangeArrowheads="1"/>
          </p:cNvSpPr>
          <p:nvPr/>
        </p:nvSpPr>
        <p:spPr bwMode="gray">
          <a:xfrm>
            <a:off x="467544" y="3212976"/>
            <a:ext cx="7967612" cy="508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lvl="0" algn="ctr"/>
            <a:r>
              <a:rPr lang="fa-IR" sz="2400" b="1" dirty="0" smtClean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دارای </a:t>
            </a:r>
            <a:r>
              <a:rPr lang="fa-IR" sz="2400" b="1" dirty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قابلیت و شرایط حضور برای دعوت به پایگاه و مسجد</a:t>
            </a:r>
            <a:endParaRPr lang="fa-IR" sz="2400" dirty="0">
              <a:solidFill>
                <a:schemeClr val="accent1">
                  <a:lumMod val="75000"/>
                </a:schemeClr>
              </a:solidFill>
              <a:cs typeface="B Nazanin" pitchFamily="2" charset="-78"/>
            </a:endParaRPr>
          </a:p>
        </p:txBody>
      </p:sp>
      <p:sp>
        <p:nvSpPr>
          <p:cNvPr id="14" name="AutoShape 42"/>
          <p:cNvSpPr>
            <a:spLocks noChangeArrowheads="1"/>
          </p:cNvSpPr>
          <p:nvPr/>
        </p:nvSpPr>
        <p:spPr bwMode="gray">
          <a:xfrm>
            <a:off x="467544" y="2276872"/>
            <a:ext cx="7980312" cy="508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 lvl="0" algn="ctr"/>
            <a:r>
              <a:rPr lang="fa-IR" sz="2400" b="1" dirty="0" smtClean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دارای </a:t>
            </a:r>
            <a:r>
              <a:rPr lang="fa-IR" sz="2400" b="1" dirty="0">
                <a:solidFill>
                  <a:schemeClr val="accent1">
                    <a:lumMod val="75000"/>
                  </a:schemeClr>
                </a:solidFill>
                <a:cs typeface="B Nazanin" pitchFamily="2" charset="-78"/>
              </a:rPr>
              <a:t>جمعیت قابل توجه</a:t>
            </a:r>
            <a:endParaRPr lang="fa-IR" sz="2400" b="1" dirty="0">
              <a:ln/>
              <a:solidFill>
                <a:schemeClr val="accent1">
                  <a:lumMod val="75000"/>
                </a:schemeClr>
              </a:solidFill>
              <a:cs typeface="B Nazanin" pitchFamily="2" charset="-78"/>
            </a:endParaRPr>
          </a:p>
        </p:txBody>
      </p:sp>
      <p:grpSp>
        <p:nvGrpSpPr>
          <p:cNvPr id="15" name="Group 43"/>
          <p:cNvGrpSpPr>
            <a:grpSpLocks/>
          </p:cNvGrpSpPr>
          <p:nvPr/>
        </p:nvGrpSpPr>
        <p:grpSpPr bwMode="auto">
          <a:xfrm>
            <a:off x="8295456" y="2365772"/>
            <a:ext cx="381000" cy="381000"/>
            <a:chOff x="2078" y="1680"/>
            <a:chExt cx="1615" cy="1615"/>
          </a:xfrm>
        </p:grpSpPr>
        <p:sp>
          <p:nvSpPr>
            <p:cNvPr id="16" name="Oval 4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/>
              <a:endParaRPr lang="fa-IR"/>
            </a:p>
          </p:txBody>
        </p:sp>
        <p:sp>
          <p:nvSpPr>
            <p:cNvPr id="17" name="Oval 4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/>
              <a:endParaRPr lang="fa-IR"/>
            </a:p>
          </p:txBody>
        </p:sp>
        <p:sp>
          <p:nvSpPr>
            <p:cNvPr id="18" name="Oval 46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 rtl="0">
                <a:defRPr/>
              </a:pPr>
              <a:endParaRPr lang="fa-IR">
                <a:cs typeface="+mn-cs"/>
              </a:endParaRPr>
            </a:p>
          </p:txBody>
        </p:sp>
        <p:sp>
          <p:nvSpPr>
            <p:cNvPr id="19" name="Oval 4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l" rtl="0"/>
              <a:endParaRPr lang="fa-IR"/>
            </a:p>
          </p:txBody>
        </p:sp>
        <p:sp>
          <p:nvSpPr>
            <p:cNvPr id="20" name="Oval 48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 rtl="0">
                <a:defRPr/>
              </a:pPr>
              <a:endParaRPr lang="fa-IR">
                <a:cs typeface="+mn-cs"/>
              </a:endParaRPr>
            </a:p>
          </p:txBody>
        </p:sp>
        <p:sp>
          <p:nvSpPr>
            <p:cNvPr id="21" name="Oval 4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l" rtl="0"/>
              <a:endParaRPr lang="fa-IR"/>
            </a:p>
          </p:txBody>
        </p:sp>
      </p:grpSp>
      <p:grpSp>
        <p:nvGrpSpPr>
          <p:cNvPr id="22" name="Group 50"/>
          <p:cNvGrpSpPr>
            <a:grpSpLocks/>
          </p:cNvGrpSpPr>
          <p:nvPr/>
        </p:nvGrpSpPr>
        <p:grpSpPr bwMode="auto">
          <a:xfrm>
            <a:off x="8295456" y="3319339"/>
            <a:ext cx="381000" cy="381000"/>
            <a:chOff x="2078" y="1680"/>
            <a:chExt cx="1615" cy="1615"/>
          </a:xfrm>
        </p:grpSpPr>
        <p:sp>
          <p:nvSpPr>
            <p:cNvPr id="23" name="Oval 5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/>
              <a:endParaRPr lang="fa-IR"/>
            </a:p>
          </p:txBody>
        </p:sp>
        <p:sp>
          <p:nvSpPr>
            <p:cNvPr id="24" name="Oval 5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/>
              <a:endParaRPr lang="fa-IR"/>
            </a:p>
          </p:txBody>
        </p:sp>
        <p:sp>
          <p:nvSpPr>
            <p:cNvPr id="25" name="Oval 53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 rtl="0">
                <a:defRPr/>
              </a:pPr>
              <a:endParaRPr lang="fa-IR">
                <a:cs typeface="+mn-cs"/>
              </a:endParaRPr>
            </a:p>
          </p:txBody>
        </p:sp>
        <p:sp>
          <p:nvSpPr>
            <p:cNvPr id="26" name="Oval 5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l" rtl="0"/>
              <a:endParaRPr lang="fa-IR"/>
            </a:p>
          </p:txBody>
        </p:sp>
        <p:sp>
          <p:nvSpPr>
            <p:cNvPr id="27" name="Oval 55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 rtl="0">
                <a:defRPr/>
              </a:pPr>
              <a:endParaRPr lang="fa-IR">
                <a:cs typeface="+mn-cs"/>
              </a:endParaRPr>
            </a:p>
          </p:txBody>
        </p:sp>
        <p:sp>
          <p:nvSpPr>
            <p:cNvPr id="28" name="Oval 5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l" rtl="0"/>
              <a:endParaRPr lang="fa-IR"/>
            </a:p>
          </p:txBody>
        </p:sp>
      </p:grpSp>
      <p:grpSp>
        <p:nvGrpSpPr>
          <p:cNvPr id="29" name="Group 57"/>
          <p:cNvGrpSpPr>
            <a:grpSpLocks/>
          </p:cNvGrpSpPr>
          <p:nvPr/>
        </p:nvGrpSpPr>
        <p:grpSpPr bwMode="auto">
          <a:xfrm>
            <a:off x="8295456" y="4298479"/>
            <a:ext cx="381000" cy="381000"/>
            <a:chOff x="2078" y="1680"/>
            <a:chExt cx="1615" cy="1615"/>
          </a:xfrm>
        </p:grpSpPr>
        <p:sp>
          <p:nvSpPr>
            <p:cNvPr id="30" name="Oval 5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/>
              <a:endParaRPr lang="fa-IR"/>
            </a:p>
          </p:txBody>
        </p:sp>
        <p:sp>
          <p:nvSpPr>
            <p:cNvPr id="31" name="Oval 5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/>
              <a:endParaRPr lang="fa-IR"/>
            </a:p>
          </p:txBody>
        </p:sp>
        <p:sp>
          <p:nvSpPr>
            <p:cNvPr id="32" name="Oval 60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 rtl="0">
                <a:defRPr/>
              </a:pPr>
              <a:endParaRPr lang="fa-IR">
                <a:cs typeface="+mn-cs"/>
              </a:endParaRPr>
            </a:p>
          </p:txBody>
        </p:sp>
        <p:sp>
          <p:nvSpPr>
            <p:cNvPr id="33" name="Oval 6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0F5368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l" rtl="0"/>
              <a:endParaRPr lang="fa-IR"/>
            </a:p>
          </p:txBody>
        </p:sp>
        <p:sp>
          <p:nvSpPr>
            <p:cNvPr id="34" name="Oval 62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 rtl="0">
                <a:defRPr/>
              </a:pPr>
              <a:endParaRPr lang="fa-IR">
                <a:cs typeface="+mn-cs"/>
              </a:endParaRPr>
            </a:p>
          </p:txBody>
        </p:sp>
        <p:sp>
          <p:nvSpPr>
            <p:cNvPr id="35" name="Oval 6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10576D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l" rtl="0"/>
              <a:endParaRPr lang="fa-IR"/>
            </a:p>
          </p:txBody>
        </p:sp>
      </p:grpSp>
      <p:grpSp>
        <p:nvGrpSpPr>
          <p:cNvPr id="36" name="Group 64"/>
          <p:cNvGrpSpPr>
            <a:grpSpLocks/>
          </p:cNvGrpSpPr>
          <p:nvPr/>
        </p:nvGrpSpPr>
        <p:grpSpPr bwMode="auto">
          <a:xfrm>
            <a:off x="8295456" y="5326856"/>
            <a:ext cx="381000" cy="381000"/>
            <a:chOff x="2078" y="1680"/>
            <a:chExt cx="1615" cy="1615"/>
          </a:xfrm>
        </p:grpSpPr>
        <p:sp>
          <p:nvSpPr>
            <p:cNvPr id="37" name="Oval 65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/>
              <a:endParaRPr lang="fa-IR"/>
            </a:p>
          </p:txBody>
        </p:sp>
        <p:sp>
          <p:nvSpPr>
            <p:cNvPr id="38" name="Oval 66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 rtl="0"/>
              <a:endParaRPr lang="fa-IR"/>
            </a:p>
          </p:txBody>
        </p:sp>
        <p:sp>
          <p:nvSpPr>
            <p:cNvPr id="39" name="Oval 67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l" rtl="0">
                <a:defRPr/>
              </a:pPr>
              <a:endParaRPr lang="fa-IR">
                <a:cs typeface="+mn-cs"/>
              </a:endParaRPr>
            </a:p>
          </p:txBody>
        </p:sp>
        <p:sp>
          <p:nvSpPr>
            <p:cNvPr id="40" name="Oval 6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8D67E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algn="l" rtl="0"/>
              <a:endParaRPr lang="fa-IR"/>
            </a:p>
          </p:txBody>
        </p:sp>
        <p:sp>
          <p:nvSpPr>
            <p:cNvPr id="41" name="Oval 69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l" rtl="0">
                <a:defRPr/>
              </a:pPr>
              <a:endParaRPr lang="fa-IR">
                <a:cs typeface="+mn-cs"/>
              </a:endParaRPr>
            </a:p>
          </p:txBody>
        </p:sp>
        <p:sp>
          <p:nvSpPr>
            <p:cNvPr id="42" name="Oval 70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45326D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pPr algn="l" rtl="0"/>
              <a:endParaRPr lang="fa-IR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6</a:t>
            </a:fld>
            <a:endParaRPr lang="fa-IR"/>
          </a:p>
        </p:txBody>
      </p:sp>
    </p:spTree>
    <p:extLst/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995936" y="638256"/>
            <a:ext cx="448071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a-IR" sz="4000" b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2. شناسایی افراد مستعد</a:t>
            </a:r>
            <a:endParaRPr lang="en-US" sz="4000" b="1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Titr TG F" pitchFamily="2" charset="-78"/>
            </a:endParaRPr>
          </a:p>
        </p:txBody>
      </p:sp>
      <p:sp>
        <p:nvSpPr>
          <p:cNvPr id="3" name="Freeform 2"/>
          <p:cNvSpPr/>
          <p:nvPr/>
        </p:nvSpPr>
        <p:spPr>
          <a:xfrm>
            <a:off x="7440026" y="1346579"/>
            <a:ext cx="516350" cy="737643"/>
          </a:xfrm>
          <a:custGeom>
            <a:avLst/>
            <a:gdLst>
              <a:gd name="connsiteX0" fmla="*/ 0 w 737642"/>
              <a:gd name="connsiteY0" fmla="*/ 0 h 516349"/>
              <a:gd name="connsiteX1" fmla="*/ 479468 w 737642"/>
              <a:gd name="connsiteY1" fmla="*/ 0 h 516349"/>
              <a:gd name="connsiteX2" fmla="*/ 737642 w 737642"/>
              <a:gd name="connsiteY2" fmla="*/ 258175 h 516349"/>
              <a:gd name="connsiteX3" fmla="*/ 479468 w 737642"/>
              <a:gd name="connsiteY3" fmla="*/ 516349 h 516349"/>
              <a:gd name="connsiteX4" fmla="*/ 0 w 737642"/>
              <a:gd name="connsiteY4" fmla="*/ 516349 h 516349"/>
              <a:gd name="connsiteX5" fmla="*/ 258175 w 737642"/>
              <a:gd name="connsiteY5" fmla="*/ 258175 h 516349"/>
              <a:gd name="connsiteX6" fmla="*/ 0 w 737642"/>
              <a:gd name="connsiteY6" fmla="*/ 0 h 51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7642" h="516349">
                <a:moveTo>
                  <a:pt x="737641" y="0"/>
                </a:moveTo>
                <a:lnTo>
                  <a:pt x="737641" y="335627"/>
                </a:lnTo>
                <a:lnTo>
                  <a:pt x="368820" y="516349"/>
                </a:lnTo>
                <a:lnTo>
                  <a:pt x="1" y="335627"/>
                </a:lnTo>
                <a:lnTo>
                  <a:pt x="1" y="0"/>
                </a:lnTo>
                <a:lnTo>
                  <a:pt x="368820" y="180722"/>
                </a:lnTo>
                <a:lnTo>
                  <a:pt x="737641" y="0"/>
                </a:lnTo>
                <a:close/>
              </a:path>
            </a:pathLst>
          </a:custGeom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1" tIns="268336" rIns="10160" bIns="268334" numCol="1" spcCol="1270" anchor="ctr" anchorCtr="0">
            <a:noAutofit/>
          </a:bodyPr>
          <a:lstStyle/>
          <a:p>
            <a:pPr lvl="0" algn="ctr" defTabSz="7112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600" b="1" kern="1200" dirty="0" smtClean="0">
                <a:cs typeface="B Traffic" pitchFamily="2" charset="-78"/>
              </a:rPr>
              <a:t>1</a:t>
            </a:r>
            <a:endParaRPr lang="en-US" sz="1600" b="1" kern="1200" dirty="0">
              <a:cs typeface="B Traffic" pitchFamily="2" charset="-78"/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299588" y="1346581"/>
            <a:ext cx="7140437" cy="479720"/>
          </a:xfrm>
          <a:custGeom>
            <a:avLst/>
            <a:gdLst>
              <a:gd name="connsiteX0" fmla="*/ 79955 w 479719"/>
              <a:gd name="connsiteY0" fmla="*/ 0 h 7140437"/>
              <a:gd name="connsiteX1" fmla="*/ 399764 w 479719"/>
              <a:gd name="connsiteY1" fmla="*/ 0 h 7140437"/>
              <a:gd name="connsiteX2" fmla="*/ 479719 w 479719"/>
              <a:gd name="connsiteY2" fmla="*/ 79955 h 7140437"/>
              <a:gd name="connsiteX3" fmla="*/ 479719 w 479719"/>
              <a:gd name="connsiteY3" fmla="*/ 7140437 h 7140437"/>
              <a:gd name="connsiteX4" fmla="*/ 479719 w 479719"/>
              <a:gd name="connsiteY4" fmla="*/ 7140437 h 7140437"/>
              <a:gd name="connsiteX5" fmla="*/ 0 w 479719"/>
              <a:gd name="connsiteY5" fmla="*/ 7140437 h 7140437"/>
              <a:gd name="connsiteX6" fmla="*/ 0 w 479719"/>
              <a:gd name="connsiteY6" fmla="*/ 7140437 h 7140437"/>
              <a:gd name="connsiteX7" fmla="*/ 0 w 479719"/>
              <a:gd name="connsiteY7" fmla="*/ 79955 h 7140437"/>
              <a:gd name="connsiteX8" fmla="*/ 79955 w 479719"/>
              <a:gd name="connsiteY8" fmla="*/ 0 h 7140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719" h="7140437">
                <a:moveTo>
                  <a:pt x="0" y="5950332"/>
                </a:moveTo>
                <a:lnTo>
                  <a:pt x="0" y="1190105"/>
                </a:lnTo>
                <a:cubicBezTo>
                  <a:pt x="0" y="532831"/>
                  <a:pt x="2405" y="7"/>
                  <a:pt x="5372" y="7"/>
                </a:cubicBezTo>
                <a:lnTo>
                  <a:pt x="479719" y="7"/>
                </a:lnTo>
                <a:lnTo>
                  <a:pt x="479719" y="7"/>
                </a:lnTo>
                <a:lnTo>
                  <a:pt x="479719" y="7140430"/>
                </a:lnTo>
                <a:lnTo>
                  <a:pt x="479719" y="7140430"/>
                </a:lnTo>
                <a:lnTo>
                  <a:pt x="5372" y="7140430"/>
                </a:lnTo>
                <a:cubicBezTo>
                  <a:pt x="2405" y="7140430"/>
                  <a:pt x="0" y="6607606"/>
                  <a:pt x="0" y="5950332"/>
                </a:cubicBezTo>
                <a:close/>
              </a:path>
            </a:pathLst>
          </a:custGeom>
        </p:spPr>
        <p:style>
          <a:lnRef idx="2">
            <a:schemeClr val="accent4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3578" tIns="33578" rIns="113792" bIns="33579" numCol="1" spcCol="1270" anchor="ctr" anchorCtr="0">
            <a:noAutofit/>
          </a:bodyPr>
          <a:lstStyle/>
          <a:p>
            <a:pPr marL="171450" lvl="1" indent="-171450" algn="r" defTabSz="71120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a-IR" sz="1600" b="1" kern="1200" dirty="0" smtClean="0">
                <a:cs typeface="B Traffic" pitchFamily="2" charset="-78"/>
              </a:rPr>
              <a:t>حضور تیم جذب در مراکز و محیط های جمعیت هدف </a:t>
            </a:r>
            <a:endParaRPr lang="en-US" sz="1600" b="1" kern="1200" dirty="0">
              <a:cs typeface="B Traffic" pitchFamily="2" charset="-78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7440026" y="2011055"/>
            <a:ext cx="516350" cy="737643"/>
          </a:xfrm>
          <a:custGeom>
            <a:avLst/>
            <a:gdLst>
              <a:gd name="connsiteX0" fmla="*/ 0 w 737642"/>
              <a:gd name="connsiteY0" fmla="*/ 0 h 516349"/>
              <a:gd name="connsiteX1" fmla="*/ 479468 w 737642"/>
              <a:gd name="connsiteY1" fmla="*/ 0 h 516349"/>
              <a:gd name="connsiteX2" fmla="*/ 737642 w 737642"/>
              <a:gd name="connsiteY2" fmla="*/ 258175 h 516349"/>
              <a:gd name="connsiteX3" fmla="*/ 479468 w 737642"/>
              <a:gd name="connsiteY3" fmla="*/ 516349 h 516349"/>
              <a:gd name="connsiteX4" fmla="*/ 0 w 737642"/>
              <a:gd name="connsiteY4" fmla="*/ 516349 h 516349"/>
              <a:gd name="connsiteX5" fmla="*/ 258175 w 737642"/>
              <a:gd name="connsiteY5" fmla="*/ 258175 h 516349"/>
              <a:gd name="connsiteX6" fmla="*/ 0 w 737642"/>
              <a:gd name="connsiteY6" fmla="*/ 0 h 51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7642" h="516349">
                <a:moveTo>
                  <a:pt x="737641" y="0"/>
                </a:moveTo>
                <a:lnTo>
                  <a:pt x="737641" y="335627"/>
                </a:lnTo>
                <a:lnTo>
                  <a:pt x="368820" y="516349"/>
                </a:lnTo>
                <a:lnTo>
                  <a:pt x="1" y="335627"/>
                </a:lnTo>
                <a:lnTo>
                  <a:pt x="1" y="0"/>
                </a:lnTo>
                <a:lnTo>
                  <a:pt x="368820" y="180722"/>
                </a:lnTo>
                <a:lnTo>
                  <a:pt x="737641" y="0"/>
                </a:lnTo>
                <a:close/>
              </a:path>
            </a:pathLst>
          </a:custGeom>
        </p:spPr>
        <p:style>
          <a:lnRef idx="2">
            <a:schemeClr val="accent4">
              <a:hueOff val="-637824"/>
              <a:satOff val="3843"/>
              <a:lumOff val="308"/>
              <a:alphaOff val="0"/>
            </a:schemeClr>
          </a:lnRef>
          <a:fillRef idx="1">
            <a:schemeClr val="accent4">
              <a:hueOff val="-637824"/>
              <a:satOff val="3843"/>
              <a:lumOff val="308"/>
              <a:alphaOff val="0"/>
            </a:schemeClr>
          </a:fillRef>
          <a:effectRef idx="0">
            <a:schemeClr val="accent4">
              <a:hueOff val="-637824"/>
              <a:satOff val="3843"/>
              <a:lumOff val="30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1" tIns="268336" rIns="10160" bIns="268334" numCol="1" spcCol="1270" anchor="ctr" anchorCtr="0">
            <a:noAutofit/>
          </a:bodyPr>
          <a:lstStyle/>
          <a:p>
            <a:pPr lvl="0" algn="ctr" defTabSz="7112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600" b="1" kern="1200" dirty="0" smtClean="0">
                <a:cs typeface="B Traffic" pitchFamily="2" charset="-78"/>
              </a:rPr>
              <a:t>2</a:t>
            </a:r>
            <a:endParaRPr lang="en-US" sz="1600" b="1" kern="1200" dirty="0">
              <a:cs typeface="B Traffic" pitchFamily="2" charset="-78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299588" y="2011057"/>
            <a:ext cx="7140437" cy="479468"/>
          </a:xfrm>
          <a:custGeom>
            <a:avLst/>
            <a:gdLst>
              <a:gd name="connsiteX0" fmla="*/ 79913 w 479467"/>
              <a:gd name="connsiteY0" fmla="*/ 0 h 7140437"/>
              <a:gd name="connsiteX1" fmla="*/ 399554 w 479467"/>
              <a:gd name="connsiteY1" fmla="*/ 0 h 7140437"/>
              <a:gd name="connsiteX2" fmla="*/ 479467 w 479467"/>
              <a:gd name="connsiteY2" fmla="*/ 79913 h 7140437"/>
              <a:gd name="connsiteX3" fmla="*/ 479467 w 479467"/>
              <a:gd name="connsiteY3" fmla="*/ 7140437 h 7140437"/>
              <a:gd name="connsiteX4" fmla="*/ 479467 w 479467"/>
              <a:gd name="connsiteY4" fmla="*/ 7140437 h 7140437"/>
              <a:gd name="connsiteX5" fmla="*/ 0 w 479467"/>
              <a:gd name="connsiteY5" fmla="*/ 7140437 h 7140437"/>
              <a:gd name="connsiteX6" fmla="*/ 0 w 479467"/>
              <a:gd name="connsiteY6" fmla="*/ 7140437 h 7140437"/>
              <a:gd name="connsiteX7" fmla="*/ 0 w 479467"/>
              <a:gd name="connsiteY7" fmla="*/ 79913 h 7140437"/>
              <a:gd name="connsiteX8" fmla="*/ 79913 w 479467"/>
              <a:gd name="connsiteY8" fmla="*/ 0 h 7140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467" h="7140437">
                <a:moveTo>
                  <a:pt x="0" y="5950332"/>
                </a:moveTo>
                <a:lnTo>
                  <a:pt x="0" y="1190105"/>
                </a:lnTo>
                <a:cubicBezTo>
                  <a:pt x="0" y="532828"/>
                  <a:pt x="2402" y="7"/>
                  <a:pt x="5366" y="7"/>
                </a:cubicBezTo>
                <a:lnTo>
                  <a:pt x="479467" y="7"/>
                </a:lnTo>
                <a:lnTo>
                  <a:pt x="479467" y="7"/>
                </a:lnTo>
                <a:lnTo>
                  <a:pt x="479467" y="7140430"/>
                </a:lnTo>
                <a:lnTo>
                  <a:pt x="479467" y="7140430"/>
                </a:lnTo>
                <a:lnTo>
                  <a:pt x="5366" y="7140430"/>
                </a:lnTo>
                <a:cubicBezTo>
                  <a:pt x="2402" y="7140430"/>
                  <a:pt x="0" y="6607609"/>
                  <a:pt x="0" y="5950332"/>
                </a:cubicBezTo>
                <a:close/>
              </a:path>
            </a:pathLst>
          </a:custGeom>
        </p:spPr>
        <p:style>
          <a:lnRef idx="2">
            <a:schemeClr val="accent4">
              <a:hueOff val="-637824"/>
              <a:satOff val="3843"/>
              <a:lumOff val="308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3566" tIns="33566" rIns="113792" bIns="33567" numCol="1" spcCol="1270" anchor="ctr" anchorCtr="0">
            <a:noAutofit/>
          </a:bodyPr>
          <a:lstStyle/>
          <a:p>
            <a:pPr marL="171450" lvl="1" indent="-171450" algn="r" defTabSz="71120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a-IR" sz="1600" b="1" kern="1200" smtClean="0">
                <a:cs typeface="B Traffic" pitchFamily="2" charset="-78"/>
              </a:rPr>
              <a:t>استفاده از ظرفیت مسئولین محیط های جمعیت هدف </a:t>
            </a:r>
            <a:endParaRPr lang="en-US" sz="1600" b="1" kern="1200" dirty="0">
              <a:cs typeface="B Traffic" pitchFamily="2" charset="-78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7440026" y="2675531"/>
            <a:ext cx="516350" cy="737643"/>
          </a:xfrm>
          <a:custGeom>
            <a:avLst/>
            <a:gdLst>
              <a:gd name="connsiteX0" fmla="*/ 0 w 737642"/>
              <a:gd name="connsiteY0" fmla="*/ 0 h 516349"/>
              <a:gd name="connsiteX1" fmla="*/ 479468 w 737642"/>
              <a:gd name="connsiteY1" fmla="*/ 0 h 516349"/>
              <a:gd name="connsiteX2" fmla="*/ 737642 w 737642"/>
              <a:gd name="connsiteY2" fmla="*/ 258175 h 516349"/>
              <a:gd name="connsiteX3" fmla="*/ 479468 w 737642"/>
              <a:gd name="connsiteY3" fmla="*/ 516349 h 516349"/>
              <a:gd name="connsiteX4" fmla="*/ 0 w 737642"/>
              <a:gd name="connsiteY4" fmla="*/ 516349 h 516349"/>
              <a:gd name="connsiteX5" fmla="*/ 258175 w 737642"/>
              <a:gd name="connsiteY5" fmla="*/ 258175 h 516349"/>
              <a:gd name="connsiteX6" fmla="*/ 0 w 737642"/>
              <a:gd name="connsiteY6" fmla="*/ 0 h 51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7642" h="516349">
                <a:moveTo>
                  <a:pt x="737641" y="0"/>
                </a:moveTo>
                <a:lnTo>
                  <a:pt x="737641" y="335627"/>
                </a:lnTo>
                <a:lnTo>
                  <a:pt x="368820" y="516349"/>
                </a:lnTo>
                <a:lnTo>
                  <a:pt x="1" y="335627"/>
                </a:lnTo>
                <a:lnTo>
                  <a:pt x="1" y="0"/>
                </a:lnTo>
                <a:lnTo>
                  <a:pt x="368820" y="180722"/>
                </a:lnTo>
                <a:lnTo>
                  <a:pt x="737641" y="0"/>
                </a:lnTo>
                <a:close/>
              </a:path>
            </a:pathLst>
          </a:custGeom>
        </p:spPr>
        <p:style>
          <a:lnRef idx="2">
            <a:schemeClr val="accent4">
              <a:hueOff val="-1275649"/>
              <a:satOff val="7685"/>
              <a:lumOff val="616"/>
              <a:alphaOff val="0"/>
            </a:schemeClr>
          </a:lnRef>
          <a:fillRef idx="1">
            <a:schemeClr val="accent4">
              <a:hueOff val="-1275649"/>
              <a:satOff val="7685"/>
              <a:lumOff val="616"/>
              <a:alphaOff val="0"/>
            </a:schemeClr>
          </a:fillRef>
          <a:effectRef idx="0">
            <a:schemeClr val="accent4">
              <a:hueOff val="-1275649"/>
              <a:satOff val="7685"/>
              <a:lumOff val="61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1" tIns="268336" rIns="10160" bIns="268334" numCol="1" spcCol="1270" anchor="ctr" anchorCtr="0">
            <a:noAutofit/>
          </a:bodyPr>
          <a:lstStyle/>
          <a:p>
            <a:pPr lvl="0" algn="ctr" defTabSz="7112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600" b="1" kern="1200" dirty="0" smtClean="0">
                <a:cs typeface="B Traffic" pitchFamily="2" charset="-78"/>
              </a:rPr>
              <a:t>3</a:t>
            </a:r>
            <a:endParaRPr lang="en-US" sz="1600" b="1" kern="1200" dirty="0">
              <a:cs typeface="B Traffic" pitchFamily="2" charset="-78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299588" y="2675533"/>
            <a:ext cx="7140437" cy="479468"/>
          </a:xfrm>
          <a:custGeom>
            <a:avLst/>
            <a:gdLst>
              <a:gd name="connsiteX0" fmla="*/ 79913 w 479467"/>
              <a:gd name="connsiteY0" fmla="*/ 0 h 7140437"/>
              <a:gd name="connsiteX1" fmla="*/ 399554 w 479467"/>
              <a:gd name="connsiteY1" fmla="*/ 0 h 7140437"/>
              <a:gd name="connsiteX2" fmla="*/ 479467 w 479467"/>
              <a:gd name="connsiteY2" fmla="*/ 79913 h 7140437"/>
              <a:gd name="connsiteX3" fmla="*/ 479467 w 479467"/>
              <a:gd name="connsiteY3" fmla="*/ 7140437 h 7140437"/>
              <a:gd name="connsiteX4" fmla="*/ 479467 w 479467"/>
              <a:gd name="connsiteY4" fmla="*/ 7140437 h 7140437"/>
              <a:gd name="connsiteX5" fmla="*/ 0 w 479467"/>
              <a:gd name="connsiteY5" fmla="*/ 7140437 h 7140437"/>
              <a:gd name="connsiteX6" fmla="*/ 0 w 479467"/>
              <a:gd name="connsiteY6" fmla="*/ 7140437 h 7140437"/>
              <a:gd name="connsiteX7" fmla="*/ 0 w 479467"/>
              <a:gd name="connsiteY7" fmla="*/ 79913 h 7140437"/>
              <a:gd name="connsiteX8" fmla="*/ 79913 w 479467"/>
              <a:gd name="connsiteY8" fmla="*/ 0 h 7140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467" h="7140437">
                <a:moveTo>
                  <a:pt x="0" y="5950332"/>
                </a:moveTo>
                <a:lnTo>
                  <a:pt x="0" y="1190105"/>
                </a:lnTo>
                <a:cubicBezTo>
                  <a:pt x="0" y="532828"/>
                  <a:pt x="2402" y="7"/>
                  <a:pt x="5366" y="7"/>
                </a:cubicBezTo>
                <a:lnTo>
                  <a:pt x="479467" y="7"/>
                </a:lnTo>
                <a:lnTo>
                  <a:pt x="479467" y="7"/>
                </a:lnTo>
                <a:lnTo>
                  <a:pt x="479467" y="7140430"/>
                </a:lnTo>
                <a:lnTo>
                  <a:pt x="479467" y="7140430"/>
                </a:lnTo>
                <a:lnTo>
                  <a:pt x="5366" y="7140430"/>
                </a:lnTo>
                <a:cubicBezTo>
                  <a:pt x="2402" y="7140430"/>
                  <a:pt x="0" y="6607609"/>
                  <a:pt x="0" y="5950332"/>
                </a:cubicBezTo>
                <a:close/>
              </a:path>
            </a:pathLst>
          </a:custGeom>
        </p:spPr>
        <p:style>
          <a:lnRef idx="2">
            <a:schemeClr val="accent4">
              <a:hueOff val="-1275649"/>
              <a:satOff val="7685"/>
              <a:lumOff val="616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3566" tIns="33566" rIns="113792" bIns="33567" numCol="1" spcCol="1270" anchor="ctr" anchorCtr="0">
            <a:noAutofit/>
          </a:bodyPr>
          <a:lstStyle/>
          <a:p>
            <a:pPr marL="171450" lvl="1" indent="-171450" algn="r" defTabSz="71120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a-IR" sz="1600" b="1" kern="1200" smtClean="0">
                <a:cs typeface="B Traffic" pitchFamily="2" charset="-78"/>
              </a:rPr>
              <a:t>استفاده از ظرفیت های بسیج </a:t>
            </a:r>
            <a:endParaRPr lang="en-US" sz="1600" b="1" kern="1200" dirty="0">
              <a:cs typeface="B Traffic" pitchFamily="2" charset="-78"/>
            </a:endParaRPr>
          </a:p>
        </p:txBody>
      </p:sp>
      <p:sp>
        <p:nvSpPr>
          <p:cNvPr id="13" name="Freeform 12"/>
          <p:cNvSpPr/>
          <p:nvPr/>
        </p:nvSpPr>
        <p:spPr>
          <a:xfrm>
            <a:off x="7440026" y="3340008"/>
            <a:ext cx="516350" cy="737643"/>
          </a:xfrm>
          <a:custGeom>
            <a:avLst/>
            <a:gdLst>
              <a:gd name="connsiteX0" fmla="*/ 0 w 737642"/>
              <a:gd name="connsiteY0" fmla="*/ 0 h 516349"/>
              <a:gd name="connsiteX1" fmla="*/ 479468 w 737642"/>
              <a:gd name="connsiteY1" fmla="*/ 0 h 516349"/>
              <a:gd name="connsiteX2" fmla="*/ 737642 w 737642"/>
              <a:gd name="connsiteY2" fmla="*/ 258175 h 516349"/>
              <a:gd name="connsiteX3" fmla="*/ 479468 w 737642"/>
              <a:gd name="connsiteY3" fmla="*/ 516349 h 516349"/>
              <a:gd name="connsiteX4" fmla="*/ 0 w 737642"/>
              <a:gd name="connsiteY4" fmla="*/ 516349 h 516349"/>
              <a:gd name="connsiteX5" fmla="*/ 258175 w 737642"/>
              <a:gd name="connsiteY5" fmla="*/ 258175 h 516349"/>
              <a:gd name="connsiteX6" fmla="*/ 0 w 737642"/>
              <a:gd name="connsiteY6" fmla="*/ 0 h 51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7642" h="516349">
                <a:moveTo>
                  <a:pt x="737641" y="0"/>
                </a:moveTo>
                <a:lnTo>
                  <a:pt x="737641" y="335627"/>
                </a:lnTo>
                <a:lnTo>
                  <a:pt x="368820" y="516349"/>
                </a:lnTo>
                <a:lnTo>
                  <a:pt x="1" y="335627"/>
                </a:lnTo>
                <a:lnTo>
                  <a:pt x="1" y="0"/>
                </a:lnTo>
                <a:lnTo>
                  <a:pt x="368820" y="180722"/>
                </a:lnTo>
                <a:lnTo>
                  <a:pt x="737641" y="0"/>
                </a:lnTo>
                <a:close/>
              </a:path>
            </a:pathLst>
          </a:custGeom>
        </p:spPr>
        <p:style>
          <a:lnRef idx="2">
            <a:schemeClr val="accent4">
              <a:hueOff val="-1913473"/>
              <a:satOff val="11528"/>
              <a:lumOff val="924"/>
              <a:alphaOff val="0"/>
            </a:schemeClr>
          </a:lnRef>
          <a:fillRef idx="1">
            <a:schemeClr val="accent4">
              <a:hueOff val="-1913473"/>
              <a:satOff val="11528"/>
              <a:lumOff val="924"/>
              <a:alphaOff val="0"/>
            </a:schemeClr>
          </a:fillRef>
          <a:effectRef idx="0">
            <a:schemeClr val="accent4">
              <a:hueOff val="-1913473"/>
              <a:satOff val="11528"/>
              <a:lumOff val="92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1" tIns="268336" rIns="10160" bIns="268334" numCol="1" spcCol="1270" anchor="ctr" anchorCtr="0">
            <a:noAutofit/>
          </a:bodyPr>
          <a:lstStyle/>
          <a:p>
            <a:pPr lvl="0" algn="ctr" defTabSz="7112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600" b="1" kern="1200" dirty="0" smtClean="0">
                <a:cs typeface="B Traffic" pitchFamily="2" charset="-78"/>
              </a:rPr>
              <a:t>4</a:t>
            </a:r>
            <a:endParaRPr lang="en-US" sz="1600" b="1" kern="1200" dirty="0">
              <a:cs typeface="B Traffic" pitchFamily="2" charset="-78"/>
            </a:endParaRPr>
          </a:p>
        </p:txBody>
      </p:sp>
      <p:sp>
        <p:nvSpPr>
          <p:cNvPr id="14" name="Freeform 13"/>
          <p:cNvSpPr/>
          <p:nvPr/>
        </p:nvSpPr>
        <p:spPr>
          <a:xfrm>
            <a:off x="299588" y="3340009"/>
            <a:ext cx="7140437" cy="479468"/>
          </a:xfrm>
          <a:custGeom>
            <a:avLst/>
            <a:gdLst>
              <a:gd name="connsiteX0" fmla="*/ 79913 w 479467"/>
              <a:gd name="connsiteY0" fmla="*/ 0 h 7140437"/>
              <a:gd name="connsiteX1" fmla="*/ 399554 w 479467"/>
              <a:gd name="connsiteY1" fmla="*/ 0 h 7140437"/>
              <a:gd name="connsiteX2" fmla="*/ 479467 w 479467"/>
              <a:gd name="connsiteY2" fmla="*/ 79913 h 7140437"/>
              <a:gd name="connsiteX3" fmla="*/ 479467 w 479467"/>
              <a:gd name="connsiteY3" fmla="*/ 7140437 h 7140437"/>
              <a:gd name="connsiteX4" fmla="*/ 479467 w 479467"/>
              <a:gd name="connsiteY4" fmla="*/ 7140437 h 7140437"/>
              <a:gd name="connsiteX5" fmla="*/ 0 w 479467"/>
              <a:gd name="connsiteY5" fmla="*/ 7140437 h 7140437"/>
              <a:gd name="connsiteX6" fmla="*/ 0 w 479467"/>
              <a:gd name="connsiteY6" fmla="*/ 7140437 h 7140437"/>
              <a:gd name="connsiteX7" fmla="*/ 0 w 479467"/>
              <a:gd name="connsiteY7" fmla="*/ 79913 h 7140437"/>
              <a:gd name="connsiteX8" fmla="*/ 79913 w 479467"/>
              <a:gd name="connsiteY8" fmla="*/ 0 h 7140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467" h="7140437">
                <a:moveTo>
                  <a:pt x="0" y="5950332"/>
                </a:moveTo>
                <a:lnTo>
                  <a:pt x="0" y="1190105"/>
                </a:lnTo>
                <a:cubicBezTo>
                  <a:pt x="0" y="532828"/>
                  <a:pt x="2402" y="7"/>
                  <a:pt x="5366" y="7"/>
                </a:cubicBezTo>
                <a:lnTo>
                  <a:pt x="479467" y="7"/>
                </a:lnTo>
                <a:lnTo>
                  <a:pt x="479467" y="7"/>
                </a:lnTo>
                <a:lnTo>
                  <a:pt x="479467" y="7140430"/>
                </a:lnTo>
                <a:lnTo>
                  <a:pt x="479467" y="7140430"/>
                </a:lnTo>
                <a:lnTo>
                  <a:pt x="5366" y="7140430"/>
                </a:lnTo>
                <a:cubicBezTo>
                  <a:pt x="2402" y="7140430"/>
                  <a:pt x="0" y="6607609"/>
                  <a:pt x="0" y="5950332"/>
                </a:cubicBezTo>
                <a:close/>
              </a:path>
            </a:pathLst>
          </a:custGeom>
        </p:spPr>
        <p:style>
          <a:lnRef idx="2">
            <a:schemeClr val="accent4">
              <a:hueOff val="-1913473"/>
              <a:satOff val="11528"/>
              <a:lumOff val="924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3566" tIns="33566" rIns="113792" bIns="33567" numCol="1" spcCol="1270" anchor="ctr" anchorCtr="0">
            <a:noAutofit/>
          </a:bodyPr>
          <a:lstStyle/>
          <a:p>
            <a:pPr marL="171450" lvl="1" indent="-171450" algn="r" defTabSz="71120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a-IR" sz="1600" b="1" kern="1200" smtClean="0">
                <a:cs typeface="B Traffic" pitchFamily="2" charset="-78"/>
              </a:rPr>
              <a:t>فعال سازی افراد تأثیر گذار در راستای شناسایی افراد مستعد جذب </a:t>
            </a:r>
            <a:endParaRPr lang="en-US" sz="1600" b="1" kern="1200" dirty="0">
              <a:cs typeface="B Traffic" pitchFamily="2" charset="-78"/>
            </a:endParaRPr>
          </a:p>
        </p:txBody>
      </p:sp>
      <p:sp>
        <p:nvSpPr>
          <p:cNvPr id="15" name="Freeform 14"/>
          <p:cNvSpPr/>
          <p:nvPr/>
        </p:nvSpPr>
        <p:spPr>
          <a:xfrm>
            <a:off x="7440026" y="4004484"/>
            <a:ext cx="516350" cy="737643"/>
          </a:xfrm>
          <a:custGeom>
            <a:avLst/>
            <a:gdLst>
              <a:gd name="connsiteX0" fmla="*/ 0 w 737642"/>
              <a:gd name="connsiteY0" fmla="*/ 0 h 516349"/>
              <a:gd name="connsiteX1" fmla="*/ 479468 w 737642"/>
              <a:gd name="connsiteY1" fmla="*/ 0 h 516349"/>
              <a:gd name="connsiteX2" fmla="*/ 737642 w 737642"/>
              <a:gd name="connsiteY2" fmla="*/ 258175 h 516349"/>
              <a:gd name="connsiteX3" fmla="*/ 479468 w 737642"/>
              <a:gd name="connsiteY3" fmla="*/ 516349 h 516349"/>
              <a:gd name="connsiteX4" fmla="*/ 0 w 737642"/>
              <a:gd name="connsiteY4" fmla="*/ 516349 h 516349"/>
              <a:gd name="connsiteX5" fmla="*/ 258175 w 737642"/>
              <a:gd name="connsiteY5" fmla="*/ 258175 h 516349"/>
              <a:gd name="connsiteX6" fmla="*/ 0 w 737642"/>
              <a:gd name="connsiteY6" fmla="*/ 0 h 51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7642" h="516349">
                <a:moveTo>
                  <a:pt x="737641" y="0"/>
                </a:moveTo>
                <a:lnTo>
                  <a:pt x="737641" y="335627"/>
                </a:lnTo>
                <a:lnTo>
                  <a:pt x="368820" y="516349"/>
                </a:lnTo>
                <a:lnTo>
                  <a:pt x="1" y="335627"/>
                </a:lnTo>
                <a:lnTo>
                  <a:pt x="1" y="0"/>
                </a:lnTo>
                <a:lnTo>
                  <a:pt x="368820" y="180722"/>
                </a:lnTo>
                <a:lnTo>
                  <a:pt x="737641" y="0"/>
                </a:lnTo>
                <a:close/>
              </a:path>
            </a:pathLst>
          </a:custGeom>
        </p:spPr>
        <p:style>
          <a:lnRef idx="2">
            <a:schemeClr val="accent4">
              <a:hueOff val="-2551297"/>
              <a:satOff val="15371"/>
              <a:lumOff val="1232"/>
              <a:alphaOff val="0"/>
            </a:schemeClr>
          </a:lnRef>
          <a:fillRef idx="1">
            <a:schemeClr val="accent4">
              <a:hueOff val="-2551297"/>
              <a:satOff val="15371"/>
              <a:lumOff val="1232"/>
              <a:alphaOff val="0"/>
            </a:schemeClr>
          </a:fillRef>
          <a:effectRef idx="0">
            <a:schemeClr val="accent4">
              <a:hueOff val="-2551297"/>
              <a:satOff val="15371"/>
              <a:lumOff val="123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1" tIns="268336" rIns="10160" bIns="268334" numCol="1" spcCol="1270" anchor="ctr" anchorCtr="0">
            <a:noAutofit/>
          </a:bodyPr>
          <a:lstStyle/>
          <a:p>
            <a:pPr lvl="0" algn="ctr" defTabSz="7112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600" b="1" kern="1200" dirty="0" smtClean="0">
                <a:cs typeface="B Traffic" pitchFamily="2" charset="-78"/>
              </a:rPr>
              <a:t>5</a:t>
            </a:r>
            <a:endParaRPr lang="en-US" sz="1600" b="1" kern="1200" dirty="0">
              <a:cs typeface="B Traffic" pitchFamily="2" charset="-78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99588" y="4004486"/>
            <a:ext cx="7140437" cy="479468"/>
          </a:xfrm>
          <a:custGeom>
            <a:avLst/>
            <a:gdLst>
              <a:gd name="connsiteX0" fmla="*/ 79913 w 479467"/>
              <a:gd name="connsiteY0" fmla="*/ 0 h 7140437"/>
              <a:gd name="connsiteX1" fmla="*/ 399554 w 479467"/>
              <a:gd name="connsiteY1" fmla="*/ 0 h 7140437"/>
              <a:gd name="connsiteX2" fmla="*/ 479467 w 479467"/>
              <a:gd name="connsiteY2" fmla="*/ 79913 h 7140437"/>
              <a:gd name="connsiteX3" fmla="*/ 479467 w 479467"/>
              <a:gd name="connsiteY3" fmla="*/ 7140437 h 7140437"/>
              <a:gd name="connsiteX4" fmla="*/ 479467 w 479467"/>
              <a:gd name="connsiteY4" fmla="*/ 7140437 h 7140437"/>
              <a:gd name="connsiteX5" fmla="*/ 0 w 479467"/>
              <a:gd name="connsiteY5" fmla="*/ 7140437 h 7140437"/>
              <a:gd name="connsiteX6" fmla="*/ 0 w 479467"/>
              <a:gd name="connsiteY6" fmla="*/ 7140437 h 7140437"/>
              <a:gd name="connsiteX7" fmla="*/ 0 w 479467"/>
              <a:gd name="connsiteY7" fmla="*/ 79913 h 7140437"/>
              <a:gd name="connsiteX8" fmla="*/ 79913 w 479467"/>
              <a:gd name="connsiteY8" fmla="*/ 0 h 7140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467" h="7140437">
                <a:moveTo>
                  <a:pt x="0" y="5950332"/>
                </a:moveTo>
                <a:lnTo>
                  <a:pt x="0" y="1190105"/>
                </a:lnTo>
                <a:cubicBezTo>
                  <a:pt x="0" y="532828"/>
                  <a:pt x="2402" y="7"/>
                  <a:pt x="5366" y="7"/>
                </a:cubicBezTo>
                <a:lnTo>
                  <a:pt x="479467" y="7"/>
                </a:lnTo>
                <a:lnTo>
                  <a:pt x="479467" y="7"/>
                </a:lnTo>
                <a:lnTo>
                  <a:pt x="479467" y="7140430"/>
                </a:lnTo>
                <a:lnTo>
                  <a:pt x="479467" y="7140430"/>
                </a:lnTo>
                <a:lnTo>
                  <a:pt x="5366" y="7140430"/>
                </a:lnTo>
                <a:cubicBezTo>
                  <a:pt x="2402" y="7140430"/>
                  <a:pt x="0" y="6607609"/>
                  <a:pt x="0" y="5950332"/>
                </a:cubicBezTo>
                <a:close/>
              </a:path>
            </a:pathLst>
          </a:custGeom>
        </p:spPr>
        <p:style>
          <a:lnRef idx="2">
            <a:schemeClr val="accent4">
              <a:hueOff val="-2551297"/>
              <a:satOff val="15371"/>
              <a:lumOff val="1232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3566" tIns="33566" rIns="113792" bIns="33567" numCol="1" spcCol="1270" anchor="ctr" anchorCtr="0">
            <a:noAutofit/>
          </a:bodyPr>
          <a:lstStyle/>
          <a:p>
            <a:pPr marL="171450" lvl="1" indent="-171450" algn="r" defTabSz="71120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a-IR" sz="1600" b="1" kern="1200" smtClean="0">
                <a:cs typeface="B Traffic" pitchFamily="2" charset="-78"/>
              </a:rPr>
              <a:t>برپایی مراسمات و... و دعوت از گروه هدف به منظور شناسایی و جذب و توجیه آنان </a:t>
            </a:r>
            <a:endParaRPr lang="en-US" sz="1600" b="1" kern="1200" dirty="0">
              <a:cs typeface="B Traffic" pitchFamily="2" charset="-78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7440026" y="4668960"/>
            <a:ext cx="516350" cy="737643"/>
          </a:xfrm>
          <a:custGeom>
            <a:avLst/>
            <a:gdLst>
              <a:gd name="connsiteX0" fmla="*/ 0 w 737642"/>
              <a:gd name="connsiteY0" fmla="*/ 0 h 516349"/>
              <a:gd name="connsiteX1" fmla="*/ 479468 w 737642"/>
              <a:gd name="connsiteY1" fmla="*/ 0 h 516349"/>
              <a:gd name="connsiteX2" fmla="*/ 737642 w 737642"/>
              <a:gd name="connsiteY2" fmla="*/ 258175 h 516349"/>
              <a:gd name="connsiteX3" fmla="*/ 479468 w 737642"/>
              <a:gd name="connsiteY3" fmla="*/ 516349 h 516349"/>
              <a:gd name="connsiteX4" fmla="*/ 0 w 737642"/>
              <a:gd name="connsiteY4" fmla="*/ 516349 h 516349"/>
              <a:gd name="connsiteX5" fmla="*/ 258175 w 737642"/>
              <a:gd name="connsiteY5" fmla="*/ 258175 h 516349"/>
              <a:gd name="connsiteX6" fmla="*/ 0 w 737642"/>
              <a:gd name="connsiteY6" fmla="*/ 0 h 51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7642" h="516349">
                <a:moveTo>
                  <a:pt x="737641" y="0"/>
                </a:moveTo>
                <a:lnTo>
                  <a:pt x="737641" y="335627"/>
                </a:lnTo>
                <a:lnTo>
                  <a:pt x="368820" y="516349"/>
                </a:lnTo>
                <a:lnTo>
                  <a:pt x="1" y="335627"/>
                </a:lnTo>
                <a:lnTo>
                  <a:pt x="1" y="0"/>
                </a:lnTo>
                <a:lnTo>
                  <a:pt x="368820" y="180722"/>
                </a:lnTo>
                <a:lnTo>
                  <a:pt x="737641" y="0"/>
                </a:lnTo>
                <a:close/>
              </a:path>
            </a:pathLst>
          </a:custGeom>
        </p:spPr>
        <p:style>
          <a:lnRef idx="2">
            <a:schemeClr val="accent4">
              <a:hueOff val="-3189121"/>
              <a:satOff val="19214"/>
              <a:lumOff val="1540"/>
              <a:alphaOff val="0"/>
            </a:schemeClr>
          </a:lnRef>
          <a:fillRef idx="1">
            <a:schemeClr val="accent4">
              <a:hueOff val="-3189121"/>
              <a:satOff val="19214"/>
              <a:lumOff val="1540"/>
              <a:alphaOff val="0"/>
            </a:schemeClr>
          </a:fillRef>
          <a:effectRef idx="0">
            <a:schemeClr val="accent4">
              <a:hueOff val="-3189121"/>
              <a:satOff val="19214"/>
              <a:lumOff val="154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1" tIns="268336" rIns="10160" bIns="268334" numCol="1" spcCol="1270" anchor="ctr" anchorCtr="0">
            <a:noAutofit/>
          </a:bodyPr>
          <a:lstStyle/>
          <a:p>
            <a:pPr lvl="0" algn="ctr" defTabSz="7112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600" b="1" kern="1200" dirty="0" smtClean="0">
                <a:cs typeface="B Traffic" pitchFamily="2" charset="-78"/>
              </a:rPr>
              <a:t>6</a:t>
            </a:r>
            <a:endParaRPr lang="en-US" sz="1600" b="1" kern="1200" dirty="0">
              <a:cs typeface="B Traffic" pitchFamily="2" charset="-78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299588" y="4668962"/>
            <a:ext cx="7140437" cy="479468"/>
          </a:xfrm>
          <a:custGeom>
            <a:avLst/>
            <a:gdLst>
              <a:gd name="connsiteX0" fmla="*/ 79913 w 479467"/>
              <a:gd name="connsiteY0" fmla="*/ 0 h 7140437"/>
              <a:gd name="connsiteX1" fmla="*/ 399554 w 479467"/>
              <a:gd name="connsiteY1" fmla="*/ 0 h 7140437"/>
              <a:gd name="connsiteX2" fmla="*/ 479467 w 479467"/>
              <a:gd name="connsiteY2" fmla="*/ 79913 h 7140437"/>
              <a:gd name="connsiteX3" fmla="*/ 479467 w 479467"/>
              <a:gd name="connsiteY3" fmla="*/ 7140437 h 7140437"/>
              <a:gd name="connsiteX4" fmla="*/ 479467 w 479467"/>
              <a:gd name="connsiteY4" fmla="*/ 7140437 h 7140437"/>
              <a:gd name="connsiteX5" fmla="*/ 0 w 479467"/>
              <a:gd name="connsiteY5" fmla="*/ 7140437 h 7140437"/>
              <a:gd name="connsiteX6" fmla="*/ 0 w 479467"/>
              <a:gd name="connsiteY6" fmla="*/ 7140437 h 7140437"/>
              <a:gd name="connsiteX7" fmla="*/ 0 w 479467"/>
              <a:gd name="connsiteY7" fmla="*/ 79913 h 7140437"/>
              <a:gd name="connsiteX8" fmla="*/ 79913 w 479467"/>
              <a:gd name="connsiteY8" fmla="*/ 0 h 7140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467" h="7140437">
                <a:moveTo>
                  <a:pt x="0" y="5950332"/>
                </a:moveTo>
                <a:lnTo>
                  <a:pt x="0" y="1190105"/>
                </a:lnTo>
                <a:cubicBezTo>
                  <a:pt x="0" y="532828"/>
                  <a:pt x="2402" y="7"/>
                  <a:pt x="5366" y="7"/>
                </a:cubicBezTo>
                <a:lnTo>
                  <a:pt x="479467" y="7"/>
                </a:lnTo>
                <a:lnTo>
                  <a:pt x="479467" y="7"/>
                </a:lnTo>
                <a:lnTo>
                  <a:pt x="479467" y="7140430"/>
                </a:lnTo>
                <a:lnTo>
                  <a:pt x="479467" y="7140430"/>
                </a:lnTo>
                <a:lnTo>
                  <a:pt x="5366" y="7140430"/>
                </a:lnTo>
                <a:cubicBezTo>
                  <a:pt x="2402" y="7140430"/>
                  <a:pt x="0" y="6607609"/>
                  <a:pt x="0" y="5950332"/>
                </a:cubicBezTo>
                <a:close/>
              </a:path>
            </a:pathLst>
          </a:custGeom>
        </p:spPr>
        <p:style>
          <a:lnRef idx="2">
            <a:schemeClr val="accent4">
              <a:hueOff val="-3189121"/>
              <a:satOff val="19214"/>
              <a:lumOff val="154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3566" tIns="33566" rIns="113792" bIns="33567" numCol="1" spcCol="1270" anchor="ctr" anchorCtr="0">
            <a:noAutofit/>
          </a:bodyPr>
          <a:lstStyle/>
          <a:p>
            <a:pPr marL="171450" lvl="1" indent="-171450" algn="r" defTabSz="71120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a-IR" sz="1600" b="1" kern="1200" smtClean="0">
                <a:cs typeface="B Traffic" pitchFamily="2" charset="-78"/>
              </a:rPr>
              <a:t>ارتباط با خانواده ها</a:t>
            </a:r>
            <a:endParaRPr lang="en-US" sz="1600" b="1" kern="1200" dirty="0">
              <a:cs typeface="B Traffic" pitchFamily="2" charset="-78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7440026" y="5333436"/>
            <a:ext cx="516350" cy="737643"/>
          </a:xfrm>
          <a:custGeom>
            <a:avLst/>
            <a:gdLst>
              <a:gd name="connsiteX0" fmla="*/ 0 w 737642"/>
              <a:gd name="connsiteY0" fmla="*/ 0 h 516349"/>
              <a:gd name="connsiteX1" fmla="*/ 479468 w 737642"/>
              <a:gd name="connsiteY1" fmla="*/ 0 h 516349"/>
              <a:gd name="connsiteX2" fmla="*/ 737642 w 737642"/>
              <a:gd name="connsiteY2" fmla="*/ 258175 h 516349"/>
              <a:gd name="connsiteX3" fmla="*/ 479468 w 737642"/>
              <a:gd name="connsiteY3" fmla="*/ 516349 h 516349"/>
              <a:gd name="connsiteX4" fmla="*/ 0 w 737642"/>
              <a:gd name="connsiteY4" fmla="*/ 516349 h 516349"/>
              <a:gd name="connsiteX5" fmla="*/ 258175 w 737642"/>
              <a:gd name="connsiteY5" fmla="*/ 258175 h 516349"/>
              <a:gd name="connsiteX6" fmla="*/ 0 w 737642"/>
              <a:gd name="connsiteY6" fmla="*/ 0 h 51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7642" h="516349">
                <a:moveTo>
                  <a:pt x="737641" y="0"/>
                </a:moveTo>
                <a:lnTo>
                  <a:pt x="737641" y="335627"/>
                </a:lnTo>
                <a:lnTo>
                  <a:pt x="368820" y="516349"/>
                </a:lnTo>
                <a:lnTo>
                  <a:pt x="1" y="335627"/>
                </a:lnTo>
                <a:lnTo>
                  <a:pt x="1" y="0"/>
                </a:lnTo>
                <a:lnTo>
                  <a:pt x="368820" y="180722"/>
                </a:lnTo>
                <a:lnTo>
                  <a:pt x="737641" y="0"/>
                </a:lnTo>
                <a:close/>
              </a:path>
            </a:pathLst>
          </a:custGeom>
        </p:spPr>
        <p:style>
          <a:lnRef idx="2">
            <a:schemeClr val="accent4">
              <a:hueOff val="-3826945"/>
              <a:satOff val="23056"/>
              <a:lumOff val="1848"/>
              <a:alphaOff val="0"/>
            </a:schemeClr>
          </a:lnRef>
          <a:fillRef idx="1">
            <a:schemeClr val="accent4">
              <a:hueOff val="-3826945"/>
              <a:satOff val="23056"/>
              <a:lumOff val="1848"/>
              <a:alphaOff val="0"/>
            </a:schemeClr>
          </a:fillRef>
          <a:effectRef idx="0">
            <a:schemeClr val="accent4">
              <a:hueOff val="-3826945"/>
              <a:satOff val="23056"/>
              <a:lumOff val="184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1" tIns="268336" rIns="10160" bIns="268334" numCol="1" spcCol="1270" anchor="ctr" anchorCtr="0">
            <a:noAutofit/>
          </a:bodyPr>
          <a:lstStyle/>
          <a:p>
            <a:pPr lvl="0" algn="ctr" defTabSz="7112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600" b="1" kern="1200" dirty="0" smtClean="0">
                <a:cs typeface="B Traffic" pitchFamily="2" charset="-78"/>
              </a:rPr>
              <a:t>7</a:t>
            </a:r>
            <a:endParaRPr lang="en-US" sz="1600" b="1" kern="1200" dirty="0">
              <a:cs typeface="B Traffic" pitchFamily="2" charset="-78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299588" y="5333437"/>
            <a:ext cx="7140437" cy="479467"/>
          </a:xfrm>
          <a:custGeom>
            <a:avLst/>
            <a:gdLst>
              <a:gd name="connsiteX0" fmla="*/ 79913 w 479467"/>
              <a:gd name="connsiteY0" fmla="*/ 0 h 7140437"/>
              <a:gd name="connsiteX1" fmla="*/ 399554 w 479467"/>
              <a:gd name="connsiteY1" fmla="*/ 0 h 7140437"/>
              <a:gd name="connsiteX2" fmla="*/ 479467 w 479467"/>
              <a:gd name="connsiteY2" fmla="*/ 79913 h 7140437"/>
              <a:gd name="connsiteX3" fmla="*/ 479467 w 479467"/>
              <a:gd name="connsiteY3" fmla="*/ 7140437 h 7140437"/>
              <a:gd name="connsiteX4" fmla="*/ 479467 w 479467"/>
              <a:gd name="connsiteY4" fmla="*/ 7140437 h 7140437"/>
              <a:gd name="connsiteX5" fmla="*/ 0 w 479467"/>
              <a:gd name="connsiteY5" fmla="*/ 7140437 h 7140437"/>
              <a:gd name="connsiteX6" fmla="*/ 0 w 479467"/>
              <a:gd name="connsiteY6" fmla="*/ 7140437 h 7140437"/>
              <a:gd name="connsiteX7" fmla="*/ 0 w 479467"/>
              <a:gd name="connsiteY7" fmla="*/ 79913 h 7140437"/>
              <a:gd name="connsiteX8" fmla="*/ 79913 w 479467"/>
              <a:gd name="connsiteY8" fmla="*/ 0 h 7140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467" h="7140437">
                <a:moveTo>
                  <a:pt x="0" y="5950332"/>
                </a:moveTo>
                <a:lnTo>
                  <a:pt x="0" y="1190105"/>
                </a:lnTo>
                <a:cubicBezTo>
                  <a:pt x="0" y="532828"/>
                  <a:pt x="2402" y="7"/>
                  <a:pt x="5366" y="7"/>
                </a:cubicBezTo>
                <a:lnTo>
                  <a:pt x="479467" y="7"/>
                </a:lnTo>
                <a:lnTo>
                  <a:pt x="479467" y="7"/>
                </a:lnTo>
                <a:lnTo>
                  <a:pt x="479467" y="7140430"/>
                </a:lnTo>
                <a:lnTo>
                  <a:pt x="479467" y="7140430"/>
                </a:lnTo>
                <a:lnTo>
                  <a:pt x="5366" y="7140430"/>
                </a:lnTo>
                <a:cubicBezTo>
                  <a:pt x="2402" y="7140430"/>
                  <a:pt x="0" y="6607609"/>
                  <a:pt x="0" y="5950332"/>
                </a:cubicBezTo>
                <a:close/>
              </a:path>
            </a:pathLst>
          </a:custGeom>
        </p:spPr>
        <p:style>
          <a:lnRef idx="2">
            <a:schemeClr val="accent4">
              <a:hueOff val="-3826945"/>
              <a:satOff val="23056"/>
              <a:lumOff val="1848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0391" tIns="30391" rIns="78232" bIns="30391" numCol="1" spcCol="1270" anchor="ctr" anchorCtr="0">
            <a:noAutofit/>
          </a:bodyPr>
          <a:lstStyle/>
          <a:p>
            <a:pPr marL="57150" lvl="1" indent="-57150" algn="r" defTabSz="48895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a-IR" sz="1100" b="1" kern="1200" smtClean="0">
                <a:cs typeface="B Traffic" pitchFamily="2" charset="-78"/>
              </a:rPr>
              <a:t>از طریق حضور مسئولین گروه های جذب پایگاه در زنگهای تفریح و حتی المقدور کلاسهای ورزشی و پرورشی </a:t>
            </a:r>
            <a:r>
              <a:rPr lang="fa-IR" sz="1000" b="1" kern="1200" smtClean="0">
                <a:cs typeface="B Traffic" pitchFamily="2" charset="-78"/>
              </a:rPr>
              <a:t>(ویژه مراکز آموزشی)</a:t>
            </a:r>
            <a:endParaRPr lang="en-US" sz="1100" b="1" kern="1200" dirty="0">
              <a:cs typeface="B Traffic" pitchFamily="2" charset="-78"/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7440026" y="5997913"/>
            <a:ext cx="516350" cy="737643"/>
          </a:xfrm>
          <a:custGeom>
            <a:avLst/>
            <a:gdLst>
              <a:gd name="connsiteX0" fmla="*/ 0 w 737642"/>
              <a:gd name="connsiteY0" fmla="*/ 0 h 516349"/>
              <a:gd name="connsiteX1" fmla="*/ 479468 w 737642"/>
              <a:gd name="connsiteY1" fmla="*/ 0 h 516349"/>
              <a:gd name="connsiteX2" fmla="*/ 737642 w 737642"/>
              <a:gd name="connsiteY2" fmla="*/ 258175 h 516349"/>
              <a:gd name="connsiteX3" fmla="*/ 479468 w 737642"/>
              <a:gd name="connsiteY3" fmla="*/ 516349 h 516349"/>
              <a:gd name="connsiteX4" fmla="*/ 0 w 737642"/>
              <a:gd name="connsiteY4" fmla="*/ 516349 h 516349"/>
              <a:gd name="connsiteX5" fmla="*/ 258175 w 737642"/>
              <a:gd name="connsiteY5" fmla="*/ 258175 h 516349"/>
              <a:gd name="connsiteX6" fmla="*/ 0 w 737642"/>
              <a:gd name="connsiteY6" fmla="*/ 0 h 516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7642" h="516349">
                <a:moveTo>
                  <a:pt x="737641" y="0"/>
                </a:moveTo>
                <a:lnTo>
                  <a:pt x="737641" y="335627"/>
                </a:lnTo>
                <a:lnTo>
                  <a:pt x="368820" y="516349"/>
                </a:lnTo>
                <a:lnTo>
                  <a:pt x="1" y="335627"/>
                </a:lnTo>
                <a:lnTo>
                  <a:pt x="1" y="0"/>
                </a:lnTo>
                <a:lnTo>
                  <a:pt x="368820" y="180722"/>
                </a:lnTo>
                <a:lnTo>
                  <a:pt x="737641" y="0"/>
                </a:lnTo>
                <a:close/>
              </a:path>
            </a:pathLst>
          </a:custGeom>
        </p:spPr>
        <p:style>
          <a:lnRef idx="2">
            <a:schemeClr val="accent4">
              <a:hueOff val="-4464770"/>
              <a:satOff val="26899"/>
              <a:lumOff val="2156"/>
              <a:alphaOff val="0"/>
            </a:schemeClr>
          </a:lnRef>
          <a:fillRef idx="1">
            <a:schemeClr val="accent4">
              <a:hueOff val="-4464770"/>
              <a:satOff val="26899"/>
              <a:lumOff val="2156"/>
              <a:alphaOff val="0"/>
            </a:schemeClr>
          </a:fillRef>
          <a:effectRef idx="0">
            <a:schemeClr val="accent4">
              <a:hueOff val="-4464770"/>
              <a:satOff val="26899"/>
              <a:lumOff val="2156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161" tIns="268336" rIns="10160" bIns="268334" numCol="1" spcCol="1270" anchor="ctr" anchorCtr="0">
            <a:noAutofit/>
          </a:bodyPr>
          <a:lstStyle/>
          <a:p>
            <a:pPr lvl="0" algn="ctr" defTabSz="7112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fa-IR" sz="1600" b="1" kern="1200" dirty="0" smtClean="0">
                <a:cs typeface="B Traffic" pitchFamily="2" charset="-78"/>
              </a:rPr>
              <a:t>8</a:t>
            </a:r>
            <a:endParaRPr lang="en-US" sz="1600" b="1" kern="1200" dirty="0">
              <a:cs typeface="B Traffic" pitchFamily="2" charset="-78"/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299588" y="5997913"/>
            <a:ext cx="7140437" cy="479467"/>
          </a:xfrm>
          <a:custGeom>
            <a:avLst/>
            <a:gdLst>
              <a:gd name="connsiteX0" fmla="*/ 79913 w 479467"/>
              <a:gd name="connsiteY0" fmla="*/ 0 h 7140437"/>
              <a:gd name="connsiteX1" fmla="*/ 399554 w 479467"/>
              <a:gd name="connsiteY1" fmla="*/ 0 h 7140437"/>
              <a:gd name="connsiteX2" fmla="*/ 479467 w 479467"/>
              <a:gd name="connsiteY2" fmla="*/ 79913 h 7140437"/>
              <a:gd name="connsiteX3" fmla="*/ 479467 w 479467"/>
              <a:gd name="connsiteY3" fmla="*/ 7140437 h 7140437"/>
              <a:gd name="connsiteX4" fmla="*/ 479467 w 479467"/>
              <a:gd name="connsiteY4" fmla="*/ 7140437 h 7140437"/>
              <a:gd name="connsiteX5" fmla="*/ 0 w 479467"/>
              <a:gd name="connsiteY5" fmla="*/ 7140437 h 7140437"/>
              <a:gd name="connsiteX6" fmla="*/ 0 w 479467"/>
              <a:gd name="connsiteY6" fmla="*/ 7140437 h 7140437"/>
              <a:gd name="connsiteX7" fmla="*/ 0 w 479467"/>
              <a:gd name="connsiteY7" fmla="*/ 79913 h 7140437"/>
              <a:gd name="connsiteX8" fmla="*/ 79913 w 479467"/>
              <a:gd name="connsiteY8" fmla="*/ 0 h 7140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79467" h="7140437">
                <a:moveTo>
                  <a:pt x="0" y="5950332"/>
                </a:moveTo>
                <a:lnTo>
                  <a:pt x="0" y="1190105"/>
                </a:lnTo>
                <a:cubicBezTo>
                  <a:pt x="0" y="532828"/>
                  <a:pt x="2402" y="7"/>
                  <a:pt x="5366" y="7"/>
                </a:cubicBezTo>
                <a:lnTo>
                  <a:pt x="479467" y="7"/>
                </a:lnTo>
                <a:lnTo>
                  <a:pt x="479467" y="7"/>
                </a:lnTo>
                <a:lnTo>
                  <a:pt x="479467" y="7140430"/>
                </a:lnTo>
                <a:lnTo>
                  <a:pt x="479467" y="7140430"/>
                </a:lnTo>
                <a:lnTo>
                  <a:pt x="5366" y="7140430"/>
                </a:lnTo>
                <a:cubicBezTo>
                  <a:pt x="2402" y="7140430"/>
                  <a:pt x="0" y="6607609"/>
                  <a:pt x="0" y="5950332"/>
                </a:cubicBezTo>
                <a:close/>
              </a:path>
            </a:pathLst>
          </a:custGeom>
        </p:spPr>
        <p:style>
          <a:lnRef idx="2">
            <a:schemeClr val="accent4">
              <a:hueOff val="-4464770"/>
              <a:satOff val="26899"/>
              <a:lumOff val="2156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3566" tIns="33566" rIns="113792" bIns="33566" numCol="1" spcCol="1270" anchor="ctr" anchorCtr="0">
            <a:noAutofit/>
          </a:bodyPr>
          <a:lstStyle/>
          <a:p>
            <a:pPr marL="171450" lvl="1" indent="-171450" algn="r" defTabSz="711200" rtl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•"/>
            </a:pPr>
            <a:r>
              <a:rPr lang="fa-IR" sz="1600" b="1" kern="1200" smtClean="0">
                <a:cs typeface="B Traffic" pitchFamily="2" charset="-78"/>
              </a:rPr>
              <a:t>استفاده از ظرفیت های موجود در مسجد و محله شامل جوانان و نوجوانان مستعد</a:t>
            </a:r>
            <a:endParaRPr lang="en-US" sz="1600" b="1" kern="1200" dirty="0">
              <a:cs typeface="B Traffic" pitchFamily="2" charset="-78"/>
            </a:endParaRPr>
          </a:p>
        </p:txBody>
      </p:sp>
      <p:grpSp>
        <p:nvGrpSpPr>
          <p:cNvPr id="51" name="Group 50"/>
          <p:cNvGrpSpPr/>
          <p:nvPr/>
        </p:nvGrpSpPr>
        <p:grpSpPr>
          <a:xfrm rot="5400000">
            <a:off x="6820467" y="3604410"/>
            <a:ext cx="3312368" cy="657292"/>
            <a:chOff x="7196682" y="3270"/>
            <a:chExt cx="460104" cy="657292"/>
          </a:xfrm>
        </p:grpSpPr>
        <p:sp>
          <p:nvSpPr>
            <p:cNvPr id="52" name="Chevron 51"/>
            <p:cNvSpPr/>
            <p:nvPr/>
          </p:nvSpPr>
          <p:spPr>
            <a:xfrm rot="5400000">
              <a:off x="7098088" y="101864"/>
              <a:ext cx="657291" cy="460104"/>
            </a:xfrm>
            <a:prstGeom prst="chevron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53" name="Chevron 4"/>
            <p:cNvSpPr/>
            <p:nvPr/>
          </p:nvSpPr>
          <p:spPr>
            <a:xfrm>
              <a:off x="7196682" y="3272"/>
              <a:ext cx="460104" cy="6572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800" b="1" kern="1200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cs typeface="B Titr" pitchFamily="2" charset="-78"/>
                </a:rPr>
                <a:t>الف. شیوه های شناسایی</a:t>
              </a:r>
              <a:endParaRPr lang="en-US" sz="2800" b="1" kern="12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B Titr" pitchFamily="2" charset="-78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7</a:t>
            </a:fld>
            <a:endParaRPr lang="fa-IR"/>
          </a:p>
        </p:txBody>
      </p:sp>
    </p:spTree>
    <p:extLst/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86803" y="314370"/>
            <a:ext cx="3312368" cy="657292"/>
            <a:chOff x="7196682" y="3270"/>
            <a:chExt cx="460104" cy="657292"/>
          </a:xfrm>
        </p:grpSpPr>
        <p:sp>
          <p:nvSpPr>
            <p:cNvPr id="11" name="Chevron 10"/>
            <p:cNvSpPr/>
            <p:nvPr/>
          </p:nvSpPr>
          <p:spPr>
            <a:xfrm rot="5400000">
              <a:off x="7098088" y="101864"/>
              <a:ext cx="657291" cy="460104"/>
            </a:xfrm>
            <a:prstGeom prst="chevron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</p:sp>
        <p:sp>
          <p:nvSpPr>
            <p:cNvPr id="12" name="Chevron 4"/>
            <p:cNvSpPr/>
            <p:nvPr/>
          </p:nvSpPr>
          <p:spPr>
            <a:xfrm>
              <a:off x="7196682" y="3272"/>
              <a:ext cx="460104" cy="6572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lvl="0" algn="ctr" defTabSz="711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2800" b="1" kern="1200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cs typeface="B Titr" pitchFamily="2" charset="-78"/>
                </a:rPr>
                <a:t>ب. ملاک های شناسایی</a:t>
              </a:r>
              <a:endParaRPr lang="en-US" sz="2800" b="1" kern="12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B Titr" pitchFamily="2" charset="-78"/>
              </a:endParaRPr>
            </a:p>
          </p:txBody>
        </p:sp>
      </p:grpSp>
      <p:sp>
        <p:nvSpPr>
          <p:cNvPr id="14" name="Freeform 19"/>
          <p:cNvSpPr>
            <a:spLocks/>
          </p:cNvSpPr>
          <p:nvPr/>
        </p:nvSpPr>
        <p:spPr bwMode="gray">
          <a:xfrm rot="20805504">
            <a:off x="4818533" y="2018507"/>
            <a:ext cx="1150938" cy="33162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14"/>
              </a:cxn>
              <a:cxn ang="0">
                <a:pos x="98" y="32"/>
              </a:cxn>
              <a:cxn ang="0">
                <a:pos x="147" y="54"/>
              </a:cxn>
              <a:cxn ang="0">
                <a:pos x="195" y="81"/>
              </a:cxn>
              <a:cxn ang="0">
                <a:pos x="242" y="111"/>
              </a:cxn>
              <a:cxn ang="0">
                <a:pos x="288" y="147"/>
              </a:cxn>
              <a:cxn ang="0">
                <a:pos x="333" y="185"/>
              </a:cxn>
              <a:cxn ang="0">
                <a:pos x="377" y="228"/>
              </a:cxn>
              <a:cxn ang="0">
                <a:pos x="418" y="275"/>
              </a:cxn>
              <a:cxn ang="0">
                <a:pos x="457" y="325"/>
              </a:cxn>
              <a:cxn ang="0">
                <a:pos x="493" y="379"/>
              </a:cxn>
              <a:cxn ang="0">
                <a:pos x="526" y="437"/>
              </a:cxn>
              <a:cxn ang="0">
                <a:pos x="555" y="497"/>
              </a:cxn>
              <a:cxn ang="0">
                <a:pos x="582" y="562"/>
              </a:cxn>
              <a:cxn ang="0">
                <a:pos x="604" y="630"/>
              </a:cxn>
              <a:cxn ang="0">
                <a:pos x="621" y="700"/>
              </a:cxn>
              <a:cxn ang="0">
                <a:pos x="634" y="774"/>
              </a:cxn>
              <a:cxn ang="0">
                <a:pos x="642" y="851"/>
              </a:cxn>
              <a:cxn ang="0">
                <a:pos x="646" y="930"/>
              </a:cxn>
              <a:cxn ang="0">
                <a:pos x="643" y="1011"/>
              </a:cxn>
              <a:cxn ang="0">
                <a:pos x="636" y="1086"/>
              </a:cxn>
              <a:cxn ang="0">
                <a:pos x="623" y="1160"/>
              </a:cxn>
              <a:cxn ang="0">
                <a:pos x="607" y="1230"/>
              </a:cxn>
              <a:cxn ang="0">
                <a:pos x="585" y="1297"/>
              </a:cxn>
              <a:cxn ang="0">
                <a:pos x="561" y="1361"/>
              </a:cxn>
              <a:cxn ang="0">
                <a:pos x="533" y="1421"/>
              </a:cxn>
              <a:cxn ang="0">
                <a:pos x="500" y="1478"/>
              </a:cxn>
              <a:cxn ang="0">
                <a:pos x="466" y="1532"/>
              </a:cxn>
              <a:cxn ang="0">
                <a:pos x="428" y="1582"/>
              </a:cxn>
              <a:cxn ang="0">
                <a:pos x="388" y="1627"/>
              </a:cxn>
              <a:cxn ang="0">
                <a:pos x="345" y="1670"/>
              </a:cxn>
              <a:cxn ang="0">
                <a:pos x="301" y="1709"/>
              </a:cxn>
              <a:cxn ang="0">
                <a:pos x="254" y="1744"/>
              </a:cxn>
              <a:cxn ang="0">
                <a:pos x="205" y="1776"/>
              </a:cxn>
              <a:cxn ang="0">
                <a:pos x="156" y="1803"/>
              </a:cxn>
              <a:cxn ang="0">
                <a:pos x="104" y="1826"/>
              </a:cxn>
              <a:cxn ang="0">
                <a:pos x="53" y="1846"/>
              </a:cxn>
              <a:cxn ang="0">
                <a:pos x="0" y="1861"/>
              </a:cxn>
              <a:cxn ang="0">
                <a:pos x="0" y="0"/>
              </a:cxn>
            </a:cxnLst>
            <a:rect l="0" t="0" r="r" b="b"/>
            <a:pathLst>
              <a:path w="646" h="1861">
                <a:moveTo>
                  <a:pt x="0" y="0"/>
                </a:moveTo>
                <a:lnTo>
                  <a:pt x="48" y="14"/>
                </a:lnTo>
                <a:lnTo>
                  <a:pt x="98" y="32"/>
                </a:lnTo>
                <a:lnTo>
                  <a:pt x="147" y="54"/>
                </a:lnTo>
                <a:lnTo>
                  <a:pt x="195" y="81"/>
                </a:lnTo>
                <a:lnTo>
                  <a:pt x="242" y="111"/>
                </a:lnTo>
                <a:lnTo>
                  <a:pt x="288" y="147"/>
                </a:lnTo>
                <a:lnTo>
                  <a:pt x="333" y="185"/>
                </a:lnTo>
                <a:lnTo>
                  <a:pt x="377" y="228"/>
                </a:lnTo>
                <a:lnTo>
                  <a:pt x="418" y="275"/>
                </a:lnTo>
                <a:lnTo>
                  <a:pt x="457" y="325"/>
                </a:lnTo>
                <a:lnTo>
                  <a:pt x="493" y="379"/>
                </a:lnTo>
                <a:lnTo>
                  <a:pt x="526" y="437"/>
                </a:lnTo>
                <a:lnTo>
                  <a:pt x="555" y="497"/>
                </a:lnTo>
                <a:lnTo>
                  <a:pt x="582" y="562"/>
                </a:lnTo>
                <a:lnTo>
                  <a:pt x="604" y="630"/>
                </a:lnTo>
                <a:lnTo>
                  <a:pt x="621" y="700"/>
                </a:lnTo>
                <a:lnTo>
                  <a:pt x="634" y="774"/>
                </a:lnTo>
                <a:lnTo>
                  <a:pt x="642" y="851"/>
                </a:lnTo>
                <a:lnTo>
                  <a:pt x="646" y="930"/>
                </a:lnTo>
                <a:lnTo>
                  <a:pt x="643" y="1011"/>
                </a:lnTo>
                <a:lnTo>
                  <a:pt x="636" y="1086"/>
                </a:lnTo>
                <a:lnTo>
                  <a:pt x="623" y="1160"/>
                </a:lnTo>
                <a:lnTo>
                  <a:pt x="607" y="1230"/>
                </a:lnTo>
                <a:lnTo>
                  <a:pt x="585" y="1297"/>
                </a:lnTo>
                <a:lnTo>
                  <a:pt x="561" y="1361"/>
                </a:lnTo>
                <a:lnTo>
                  <a:pt x="533" y="1421"/>
                </a:lnTo>
                <a:lnTo>
                  <a:pt x="500" y="1478"/>
                </a:lnTo>
                <a:lnTo>
                  <a:pt x="466" y="1532"/>
                </a:lnTo>
                <a:lnTo>
                  <a:pt x="428" y="1582"/>
                </a:lnTo>
                <a:lnTo>
                  <a:pt x="388" y="1627"/>
                </a:lnTo>
                <a:lnTo>
                  <a:pt x="345" y="1670"/>
                </a:lnTo>
                <a:lnTo>
                  <a:pt x="301" y="1709"/>
                </a:lnTo>
                <a:lnTo>
                  <a:pt x="254" y="1744"/>
                </a:lnTo>
                <a:lnTo>
                  <a:pt x="205" y="1776"/>
                </a:lnTo>
                <a:lnTo>
                  <a:pt x="156" y="1803"/>
                </a:lnTo>
                <a:lnTo>
                  <a:pt x="104" y="1826"/>
                </a:lnTo>
                <a:lnTo>
                  <a:pt x="53" y="1846"/>
                </a:lnTo>
                <a:lnTo>
                  <a:pt x="0" y="1861"/>
                </a:lnTo>
                <a:lnTo>
                  <a:pt x="0" y="0"/>
                </a:lnTo>
              </a:path>
            </a:pathLst>
          </a:cu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635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15" name="Freeform 20"/>
          <p:cNvSpPr>
            <a:spLocks/>
          </p:cNvSpPr>
          <p:nvPr/>
        </p:nvSpPr>
        <p:spPr bwMode="gray">
          <a:xfrm rot="5461794">
            <a:off x="3024658" y="1570832"/>
            <a:ext cx="1150938" cy="33162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14"/>
              </a:cxn>
              <a:cxn ang="0">
                <a:pos x="98" y="32"/>
              </a:cxn>
              <a:cxn ang="0">
                <a:pos x="147" y="54"/>
              </a:cxn>
              <a:cxn ang="0">
                <a:pos x="195" y="81"/>
              </a:cxn>
              <a:cxn ang="0">
                <a:pos x="242" y="111"/>
              </a:cxn>
              <a:cxn ang="0">
                <a:pos x="288" y="147"/>
              </a:cxn>
              <a:cxn ang="0">
                <a:pos x="333" y="185"/>
              </a:cxn>
              <a:cxn ang="0">
                <a:pos x="377" y="228"/>
              </a:cxn>
              <a:cxn ang="0">
                <a:pos x="418" y="275"/>
              </a:cxn>
              <a:cxn ang="0">
                <a:pos x="457" y="325"/>
              </a:cxn>
              <a:cxn ang="0">
                <a:pos x="493" y="379"/>
              </a:cxn>
              <a:cxn ang="0">
                <a:pos x="526" y="437"/>
              </a:cxn>
              <a:cxn ang="0">
                <a:pos x="555" y="497"/>
              </a:cxn>
              <a:cxn ang="0">
                <a:pos x="582" y="562"/>
              </a:cxn>
              <a:cxn ang="0">
                <a:pos x="604" y="630"/>
              </a:cxn>
              <a:cxn ang="0">
                <a:pos x="621" y="700"/>
              </a:cxn>
              <a:cxn ang="0">
                <a:pos x="634" y="774"/>
              </a:cxn>
              <a:cxn ang="0">
                <a:pos x="642" y="851"/>
              </a:cxn>
              <a:cxn ang="0">
                <a:pos x="646" y="930"/>
              </a:cxn>
              <a:cxn ang="0">
                <a:pos x="643" y="1011"/>
              </a:cxn>
              <a:cxn ang="0">
                <a:pos x="636" y="1086"/>
              </a:cxn>
              <a:cxn ang="0">
                <a:pos x="623" y="1160"/>
              </a:cxn>
              <a:cxn ang="0">
                <a:pos x="607" y="1230"/>
              </a:cxn>
              <a:cxn ang="0">
                <a:pos x="585" y="1297"/>
              </a:cxn>
              <a:cxn ang="0">
                <a:pos x="561" y="1361"/>
              </a:cxn>
              <a:cxn ang="0">
                <a:pos x="533" y="1421"/>
              </a:cxn>
              <a:cxn ang="0">
                <a:pos x="500" y="1478"/>
              </a:cxn>
              <a:cxn ang="0">
                <a:pos x="466" y="1532"/>
              </a:cxn>
              <a:cxn ang="0">
                <a:pos x="428" y="1582"/>
              </a:cxn>
              <a:cxn ang="0">
                <a:pos x="388" y="1627"/>
              </a:cxn>
              <a:cxn ang="0">
                <a:pos x="345" y="1670"/>
              </a:cxn>
              <a:cxn ang="0">
                <a:pos x="301" y="1709"/>
              </a:cxn>
              <a:cxn ang="0">
                <a:pos x="254" y="1744"/>
              </a:cxn>
              <a:cxn ang="0">
                <a:pos x="205" y="1776"/>
              </a:cxn>
              <a:cxn ang="0">
                <a:pos x="156" y="1803"/>
              </a:cxn>
              <a:cxn ang="0">
                <a:pos x="104" y="1826"/>
              </a:cxn>
              <a:cxn ang="0">
                <a:pos x="53" y="1846"/>
              </a:cxn>
              <a:cxn ang="0">
                <a:pos x="0" y="1861"/>
              </a:cxn>
              <a:cxn ang="0">
                <a:pos x="0" y="0"/>
              </a:cxn>
            </a:cxnLst>
            <a:rect l="0" t="0" r="r" b="b"/>
            <a:pathLst>
              <a:path w="646" h="1861">
                <a:moveTo>
                  <a:pt x="0" y="0"/>
                </a:moveTo>
                <a:lnTo>
                  <a:pt x="48" y="14"/>
                </a:lnTo>
                <a:lnTo>
                  <a:pt x="98" y="32"/>
                </a:lnTo>
                <a:lnTo>
                  <a:pt x="147" y="54"/>
                </a:lnTo>
                <a:lnTo>
                  <a:pt x="195" y="81"/>
                </a:lnTo>
                <a:lnTo>
                  <a:pt x="242" y="111"/>
                </a:lnTo>
                <a:lnTo>
                  <a:pt x="288" y="147"/>
                </a:lnTo>
                <a:lnTo>
                  <a:pt x="333" y="185"/>
                </a:lnTo>
                <a:lnTo>
                  <a:pt x="377" y="228"/>
                </a:lnTo>
                <a:lnTo>
                  <a:pt x="418" y="275"/>
                </a:lnTo>
                <a:lnTo>
                  <a:pt x="457" y="325"/>
                </a:lnTo>
                <a:lnTo>
                  <a:pt x="493" y="379"/>
                </a:lnTo>
                <a:lnTo>
                  <a:pt x="526" y="437"/>
                </a:lnTo>
                <a:lnTo>
                  <a:pt x="555" y="497"/>
                </a:lnTo>
                <a:lnTo>
                  <a:pt x="582" y="562"/>
                </a:lnTo>
                <a:lnTo>
                  <a:pt x="604" y="630"/>
                </a:lnTo>
                <a:lnTo>
                  <a:pt x="621" y="700"/>
                </a:lnTo>
                <a:lnTo>
                  <a:pt x="634" y="774"/>
                </a:lnTo>
                <a:lnTo>
                  <a:pt x="642" y="851"/>
                </a:lnTo>
                <a:lnTo>
                  <a:pt x="646" y="930"/>
                </a:lnTo>
                <a:lnTo>
                  <a:pt x="643" y="1011"/>
                </a:lnTo>
                <a:lnTo>
                  <a:pt x="636" y="1086"/>
                </a:lnTo>
                <a:lnTo>
                  <a:pt x="623" y="1160"/>
                </a:lnTo>
                <a:lnTo>
                  <a:pt x="607" y="1230"/>
                </a:lnTo>
                <a:lnTo>
                  <a:pt x="585" y="1297"/>
                </a:lnTo>
                <a:lnTo>
                  <a:pt x="561" y="1361"/>
                </a:lnTo>
                <a:lnTo>
                  <a:pt x="533" y="1421"/>
                </a:lnTo>
                <a:lnTo>
                  <a:pt x="500" y="1478"/>
                </a:lnTo>
                <a:lnTo>
                  <a:pt x="466" y="1532"/>
                </a:lnTo>
                <a:lnTo>
                  <a:pt x="428" y="1582"/>
                </a:lnTo>
                <a:lnTo>
                  <a:pt x="388" y="1627"/>
                </a:lnTo>
                <a:lnTo>
                  <a:pt x="345" y="1670"/>
                </a:lnTo>
                <a:lnTo>
                  <a:pt x="301" y="1709"/>
                </a:lnTo>
                <a:lnTo>
                  <a:pt x="254" y="1744"/>
                </a:lnTo>
                <a:lnTo>
                  <a:pt x="205" y="1776"/>
                </a:lnTo>
                <a:lnTo>
                  <a:pt x="156" y="1803"/>
                </a:lnTo>
                <a:lnTo>
                  <a:pt x="104" y="1826"/>
                </a:lnTo>
                <a:lnTo>
                  <a:pt x="53" y="1846"/>
                </a:lnTo>
                <a:lnTo>
                  <a:pt x="0" y="1861"/>
                </a:lnTo>
                <a:lnTo>
                  <a:pt x="0" y="0"/>
                </a:lnTo>
              </a:path>
            </a:pathLst>
          </a:custGeom>
          <a:gradFill rotWithShape="1">
            <a:gsLst>
              <a:gs pos="0">
                <a:srgbClr val="996600">
                  <a:gamma/>
                  <a:tint val="0"/>
                  <a:invGamma/>
                </a:srgbClr>
              </a:gs>
              <a:gs pos="100000">
                <a:srgbClr val="996600"/>
              </a:gs>
            </a:gsLst>
            <a:lin ang="0" scaled="1"/>
          </a:gradFill>
          <a:ln w="635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16" name="Freeform 21"/>
          <p:cNvSpPr>
            <a:spLocks/>
          </p:cNvSpPr>
          <p:nvPr/>
        </p:nvSpPr>
        <p:spPr bwMode="gray">
          <a:xfrm rot="14128376">
            <a:off x="4874096" y="42069"/>
            <a:ext cx="1150938" cy="33178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14"/>
              </a:cxn>
              <a:cxn ang="0">
                <a:pos x="98" y="32"/>
              </a:cxn>
              <a:cxn ang="0">
                <a:pos x="147" y="54"/>
              </a:cxn>
              <a:cxn ang="0">
                <a:pos x="195" y="81"/>
              </a:cxn>
              <a:cxn ang="0">
                <a:pos x="242" y="111"/>
              </a:cxn>
              <a:cxn ang="0">
                <a:pos x="288" y="147"/>
              </a:cxn>
              <a:cxn ang="0">
                <a:pos x="333" y="185"/>
              </a:cxn>
              <a:cxn ang="0">
                <a:pos x="377" y="228"/>
              </a:cxn>
              <a:cxn ang="0">
                <a:pos x="418" y="275"/>
              </a:cxn>
              <a:cxn ang="0">
                <a:pos x="457" y="325"/>
              </a:cxn>
              <a:cxn ang="0">
                <a:pos x="493" y="379"/>
              </a:cxn>
              <a:cxn ang="0">
                <a:pos x="526" y="437"/>
              </a:cxn>
              <a:cxn ang="0">
                <a:pos x="555" y="497"/>
              </a:cxn>
              <a:cxn ang="0">
                <a:pos x="582" y="562"/>
              </a:cxn>
              <a:cxn ang="0">
                <a:pos x="604" y="630"/>
              </a:cxn>
              <a:cxn ang="0">
                <a:pos x="621" y="700"/>
              </a:cxn>
              <a:cxn ang="0">
                <a:pos x="634" y="774"/>
              </a:cxn>
              <a:cxn ang="0">
                <a:pos x="642" y="851"/>
              </a:cxn>
              <a:cxn ang="0">
                <a:pos x="646" y="930"/>
              </a:cxn>
              <a:cxn ang="0">
                <a:pos x="643" y="1011"/>
              </a:cxn>
              <a:cxn ang="0">
                <a:pos x="636" y="1086"/>
              </a:cxn>
              <a:cxn ang="0">
                <a:pos x="623" y="1160"/>
              </a:cxn>
              <a:cxn ang="0">
                <a:pos x="607" y="1230"/>
              </a:cxn>
              <a:cxn ang="0">
                <a:pos x="585" y="1297"/>
              </a:cxn>
              <a:cxn ang="0">
                <a:pos x="561" y="1361"/>
              </a:cxn>
              <a:cxn ang="0">
                <a:pos x="533" y="1421"/>
              </a:cxn>
              <a:cxn ang="0">
                <a:pos x="500" y="1478"/>
              </a:cxn>
              <a:cxn ang="0">
                <a:pos x="466" y="1532"/>
              </a:cxn>
              <a:cxn ang="0">
                <a:pos x="428" y="1582"/>
              </a:cxn>
              <a:cxn ang="0">
                <a:pos x="388" y="1627"/>
              </a:cxn>
              <a:cxn ang="0">
                <a:pos x="345" y="1670"/>
              </a:cxn>
              <a:cxn ang="0">
                <a:pos x="301" y="1709"/>
              </a:cxn>
              <a:cxn ang="0">
                <a:pos x="254" y="1744"/>
              </a:cxn>
              <a:cxn ang="0">
                <a:pos x="205" y="1776"/>
              </a:cxn>
              <a:cxn ang="0">
                <a:pos x="156" y="1803"/>
              </a:cxn>
              <a:cxn ang="0">
                <a:pos x="104" y="1826"/>
              </a:cxn>
              <a:cxn ang="0">
                <a:pos x="53" y="1846"/>
              </a:cxn>
              <a:cxn ang="0">
                <a:pos x="0" y="1861"/>
              </a:cxn>
              <a:cxn ang="0">
                <a:pos x="0" y="0"/>
              </a:cxn>
            </a:cxnLst>
            <a:rect l="0" t="0" r="r" b="b"/>
            <a:pathLst>
              <a:path w="646" h="1861">
                <a:moveTo>
                  <a:pt x="0" y="0"/>
                </a:moveTo>
                <a:lnTo>
                  <a:pt x="48" y="14"/>
                </a:lnTo>
                <a:lnTo>
                  <a:pt x="98" y="32"/>
                </a:lnTo>
                <a:lnTo>
                  <a:pt x="147" y="54"/>
                </a:lnTo>
                <a:lnTo>
                  <a:pt x="195" y="81"/>
                </a:lnTo>
                <a:lnTo>
                  <a:pt x="242" y="111"/>
                </a:lnTo>
                <a:lnTo>
                  <a:pt x="288" y="147"/>
                </a:lnTo>
                <a:lnTo>
                  <a:pt x="333" y="185"/>
                </a:lnTo>
                <a:lnTo>
                  <a:pt x="377" y="228"/>
                </a:lnTo>
                <a:lnTo>
                  <a:pt x="418" y="275"/>
                </a:lnTo>
                <a:lnTo>
                  <a:pt x="457" y="325"/>
                </a:lnTo>
                <a:lnTo>
                  <a:pt x="493" y="379"/>
                </a:lnTo>
                <a:lnTo>
                  <a:pt x="526" y="437"/>
                </a:lnTo>
                <a:lnTo>
                  <a:pt x="555" y="497"/>
                </a:lnTo>
                <a:lnTo>
                  <a:pt x="582" y="562"/>
                </a:lnTo>
                <a:lnTo>
                  <a:pt x="604" y="630"/>
                </a:lnTo>
                <a:lnTo>
                  <a:pt x="621" y="700"/>
                </a:lnTo>
                <a:lnTo>
                  <a:pt x="634" y="774"/>
                </a:lnTo>
                <a:lnTo>
                  <a:pt x="642" y="851"/>
                </a:lnTo>
                <a:lnTo>
                  <a:pt x="646" y="930"/>
                </a:lnTo>
                <a:lnTo>
                  <a:pt x="643" y="1011"/>
                </a:lnTo>
                <a:lnTo>
                  <a:pt x="636" y="1086"/>
                </a:lnTo>
                <a:lnTo>
                  <a:pt x="623" y="1160"/>
                </a:lnTo>
                <a:lnTo>
                  <a:pt x="607" y="1230"/>
                </a:lnTo>
                <a:lnTo>
                  <a:pt x="585" y="1297"/>
                </a:lnTo>
                <a:lnTo>
                  <a:pt x="561" y="1361"/>
                </a:lnTo>
                <a:lnTo>
                  <a:pt x="533" y="1421"/>
                </a:lnTo>
                <a:lnTo>
                  <a:pt x="500" y="1478"/>
                </a:lnTo>
                <a:lnTo>
                  <a:pt x="466" y="1532"/>
                </a:lnTo>
                <a:lnTo>
                  <a:pt x="428" y="1582"/>
                </a:lnTo>
                <a:lnTo>
                  <a:pt x="388" y="1627"/>
                </a:lnTo>
                <a:lnTo>
                  <a:pt x="345" y="1670"/>
                </a:lnTo>
                <a:lnTo>
                  <a:pt x="301" y="1709"/>
                </a:lnTo>
                <a:lnTo>
                  <a:pt x="254" y="1744"/>
                </a:lnTo>
                <a:lnTo>
                  <a:pt x="205" y="1776"/>
                </a:lnTo>
                <a:lnTo>
                  <a:pt x="156" y="1803"/>
                </a:lnTo>
                <a:lnTo>
                  <a:pt x="104" y="1826"/>
                </a:lnTo>
                <a:lnTo>
                  <a:pt x="53" y="1846"/>
                </a:lnTo>
                <a:lnTo>
                  <a:pt x="0" y="1861"/>
                </a:lnTo>
                <a:lnTo>
                  <a:pt x="0" y="0"/>
                </a:lnTo>
              </a:path>
            </a:pathLst>
          </a:custGeom>
          <a:gradFill rotWithShape="1">
            <a:gsLst>
              <a:gs pos="0">
                <a:srgbClr val="5326AC">
                  <a:gamma/>
                  <a:tint val="0"/>
                  <a:invGamma/>
                </a:srgbClr>
              </a:gs>
              <a:gs pos="100000">
                <a:srgbClr val="5326AC"/>
              </a:gs>
            </a:gsLst>
            <a:lin ang="0" scaled="1"/>
          </a:gradFill>
          <a:ln w="635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25" name="Freeform 23"/>
          <p:cNvSpPr>
            <a:spLocks/>
          </p:cNvSpPr>
          <p:nvPr/>
        </p:nvSpPr>
        <p:spPr bwMode="gray">
          <a:xfrm>
            <a:off x="4621033" y="2118618"/>
            <a:ext cx="1150822" cy="331618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14"/>
              </a:cxn>
              <a:cxn ang="0">
                <a:pos x="98" y="32"/>
              </a:cxn>
              <a:cxn ang="0">
                <a:pos x="147" y="54"/>
              </a:cxn>
              <a:cxn ang="0">
                <a:pos x="195" y="81"/>
              </a:cxn>
              <a:cxn ang="0">
                <a:pos x="242" y="111"/>
              </a:cxn>
              <a:cxn ang="0">
                <a:pos x="288" y="147"/>
              </a:cxn>
              <a:cxn ang="0">
                <a:pos x="333" y="185"/>
              </a:cxn>
              <a:cxn ang="0">
                <a:pos x="377" y="228"/>
              </a:cxn>
              <a:cxn ang="0">
                <a:pos x="418" y="275"/>
              </a:cxn>
              <a:cxn ang="0">
                <a:pos x="457" y="325"/>
              </a:cxn>
              <a:cxn ang="0">
                <a:pos x="493" y="379"/>
              </a:cxn>
              <a:cxn ang="0">
                <a:pos x="526" y="437"/>
              </a:cxn>
              <a:cxn ang="0">
                <a:pos x="555" y="497"/>
              </a:cxn>
              <a:cxn ang="0">
                <a:pos x="582" y="562"/>
              </a:cxn>
              <a:cxn ang="0">
                <a:pos x="604" y="630"/>
              </a:cxn>
              <a:cxn ang="0">
                <a:pos x="621" y="700"/>
              </a:cxn>
              <a:cxn ang="0">
                <a:pos x="634" y="774"/>
              </a:cxn>
              <a:cxn ang="0">
                <a:pos x="642" y="851"/>
              </a:cxn>
              <a:cxn ang="0">
                <a:pos x="646" y="930"/>
              </a:cxn>
              <a:cxn ang="0">
                <a:pos x="643" y="1011"/>
              </a:cxn>
              <a:cxn ang="0">
                <a:pos x="636" y="1086"/>
              </a:cxn>
              <a:cxn ang="0">
                <a:pos x="623" y="1160"/>
              </a:cxn>
              <a:cxn ang="0">
                <a:pos x="607" y="1230"/>
              </a:cxn>
              <a:cxn ang="0">
                <a:pos x="585" y="1297"/>
              </a:cxn>
              <a:cxn ang="0">
                <a:pos x="561" y="1361"/>
              </a:cxn>
              <a:cxn ang="0">
                <a:pos x="533" y="1421"/>
              </a:cxn>
              <a:cxn ang="0">
                <a:pos x="500" y="1478"/>
              </a:cxn>
              <a:cxn ang="0">
                <a:pos x="466" y="1532"/>
              </a:cxn>
              <a:cxn ang="0">
                <a:pos x="428" y="1582"/>
              </a:cxn>
              <a:cxn ang="0">
                <a:pos x="388" y="1627"/>
              </a:cxn>
              <a:cxn ang="0">
                <a:pos x="345" y="1670"/>
              </a:cxn>
              <a:cxn ang="0">
                <a:pos x="301" y="1709"/>
              </a:cxn>
              <a:cxn ang="0">
                <a:pos x="254" y="1744"/>
              </a:cxn>
              <a:cxn ang="0">
                <a:pos x="205" y="1776"/>
              </a:cxn>
              <a:cxn ang="0">
                <a:pos x="156" y="1803"/>
              </a:cxn>
              <a:cxn ang="0">
                <a:pos x="104" y="1826"/>
              </a:cxn>
              <a:cxn ang="0">
                <a:pos x="53" y="1846"/>
              </a:cxn>
              <a:cxn ang="0">
                <a:pos x="0" y="1861"/>
              </a:cxn>
              <a:cxn ang="0">
                <a:pos x="0" y="0"/>
              </a:cxn>
            </a:cxnLst>
            <a:rect l="0" t="0" r="r" b="b"/>
            <a:pathLst>
              <a:path w="646" h="1861">
                <a:moveTo>
                  <a:pt x="0" y="0"/>
                </a:moveTo>
                <a:lnTo>
                  <a:pt x="48" y="14"/>
                </a:lnTo>
                <a:lnTo>
                  <a:pt x="98" y="32"/>
                </a:lnTo>
                <a:lnTo>
                  <a:pt x="147" y="54"/>
                </a:lnTo>
                <a:lnTo>
                  <a:pt x="195" y="81"/>
                </a:lnTo>
                <a:lnTo>
                  <a:pt x="242" y="111"/>
                </a:lnTo>
                <a:lnTo>
                  <a:pt x="288" y="147"/>
                </a:lnTo>
                <a:lnTo>
                  <a:pt x="333" y="185"/>
                </a:lnTo>
                <a:lnTo>
                  <a:pt x="377" y="228"/>
                </a:lnTo>
                <a:lnTo>
                  <a:pt x="418" y="275"/>
                </a:lnTo>
                <a:lnTo>
                  <a:pt x="457" y="325"/>
                </a:lnTo>
                <a:lnTo>
                  <a:pt x="493" y="379"/>
                </a:lnTo>
                <a:lnTo>
                  <a:pt x="526" y="437"/>
                </a:lnTo>
                <a:lnTo>
                  <a:pt x="555" y="497"/>
                </a:lnTo>
                <a:lnTo>
                  <a:pt x="582" y="562"/>
                </a:lnTo>
                <a:lnTo>
                  <a:pt x="604" y="630"/>
                </a:lnTo>
                <a:lnTo>
                  <a:pt x="621" y="700"/>
                </a:lnTo>
                <a:lnTo>
                  <a:pt x="634" y="774"/>
                </a:lnTo>
                <a:lnTo>
                  <a:pt x="642" y="851"/>
                </a:lnTo>
                <a:lnTo>
                  <a:pt x="646" y="930"/>
                </a:lnTo>
                <a:lnTo>
                  <a:pt x="643" y="1011"/>
                </a:lnTo>
                <a:lnTo>
                  <a:pt x="636" y="1086"/>
                </a:lnTo>
                <a:lnTo>
                  <a:pt x="623" y="1160"/>
                </a:lnTo>
                <a:lnTo>
                  <a:pt x="607" y="1230"/>
                </a:lnTo>
                <a:lnTo>
                  <a:pt x="585" y="1297"/>
                </a:lnTo>
                <a:lnTo>
                  <a:pt x="561" y="1361"/>
                </a:lnTo>
                <a:lnTo>
                  <a:pt x="533" y="1421"/>
                </a:lnTo>
                <a:lnTo>
                  <a:pt x="500" y="1478"/>
                </a:lnTo>
                <a:lnTo>
                  <a:pt x="466" y="1532"/>
                </a:lnTo>
                <a:lnTo>
                  <a:pt x="428" y="1582"/>
                </a:lnTo>
                <a:lnTo>
                  <a:pt x="388" y="1627"/>
                </a:lnTo>
                <a:lnTo>
                  <a:pt x="345" y="1670"/>
                </a:lnTo>
                <a:lnTo>
                  <a:pt x="301" y="1709"/>
                </a:lnTo>
                <a:lnTo>
                  <a:pt x="254" y="1744"/>
                </a:lnTo>
                <a:lnTo>
                  <a:pt x="205" y="1776"/>
                </a:lnTo>
                <a:lnTo>
                  <a:pt x="156" y="1803"/>
                </a:lnTo>
                <a:lnTo>
                  <a:pt x="104" y="1826"/>
                </a:lnTo>
                <a:lnTo>
                  <a:pt x="53" y="1846"/>
                </a:lnTo>
                <a:lnTo>
                  <a:pt x="0" y="1861"/>
                </a:lnTo>
                <a:lnTo>
                  <a:pt x="0" y="0"/>
                </a:ln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99CCFF"/>
              </a:gs>
            </a:gsLst>
            <a:lin ang="0" scaled="1"/>
          </a:gradFill>
          <a:ln w="635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26" name="Freeform 24"/>
          <p:cNvSpPr>
            <a:spLocks/>
          </p:cNvSpPr>
          <p:nvPr/>
        </p:nvSpPr>
        <p:spPr bwMode="gray">
          <a:xfrm rot="6256290">
            <a:off x="3025158" y="1418080"/>
            <a:ext cx="1150569" cy="331691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14"/>
              </a:cxn>
              <a:cxn ang="0">
                <a:pos x="98" y="32"/>
              </a:cxn>
              <a:cxn ang="0">
                <a:pos x="147" y="54"/>
              </a:cxn>
              <a:cxn ang="0">
                <a:pos x="195" y="81"/>
              </a:cxn>
              <a:cxn ang="0">
                <a:pos x="242" y="111"/>
              </a:cxn>
              <a:cxn ang="0">
                <a:pos x="288" y="147"/>
              </a:cxn>
              <a:cxn ang="0">
                <a:pos x="333" y="185"/>
              </a:cxn>
              <a:cxn ang="0">
                <a:pos x="377" y="228"/>
              </a:cxn>
              <a:cxn ang="0">
                <a:pos x="418" y="275"/>
              </a:cxn>
              <a:cxn ang="0">
                <a:pos x="457" y="325"/>
              </a:cxn>
              <a:cxn ang="0">
                <a:pos x="493" y="379"/>
              </a:cxn>
              <a:cxn ang="0">
                <a:pos x="526" y="437"/>
              </a:cxn>
              <a:cxn ang="0">
                <a:pos x="555" y="497"/>
              </a:cxn>
              <a:cxn ang="0">
                <a:pos x="582" y="562"/>
              </a:cxn>
              <a:cxn ang="0">
                <a:pos x="604" y="630"/>
              </a:cxn>
              <a:cxn ang="0">
                <a:pos x="621" y="700"/>
              </a:cxn>
              <a:cxn ang="0">
                <a:pos x="634" y="774"/>
              </a:cxn>
              <a:cxn ang="0">
                <a:pos x="642" y="851"/>
              </a:cxn>
              <a:cxn ang="0">
                <a:pos x="646" y="930"/>
              </a:cxn>
              <a:cxn ang="0">
                <a:pos x="643" y="1011"/>
              </a:cxn>
              <a:cxn ang="0">
                <a:pos x="636" y="1086"/>
              </a:cxn>
              <a:cxn ang="0">
                <a:pos x="623" y="1160"/>
              </a:cxn>
              <a:cxn ang="0">
                <a:pos x="607" y="1230"/>
              </a:cxn>
              <a:cxn ang="0">
                <a:pos x="585" y="1297"/>
              </a:cxn>
              <a:cxn ang="0">
                <a:pos x="561" y="1361"/>
              </a:cxn>
              <a:cxn ang="0">
                <a:pos x="533" y="1421"/>
              </a:cxn>
              <a:cxn ang="0">
                <a:pos x="500" y="1478"/>
              </a:cxn>
              <a:cxn ang="0">
                <a:pos x="466" y="1532"/>
              </a:cxn>
              <a:cxn ang="0">
                <a:pos x="428" y="1582"/>
              </a:cxn>
              <a:cxn ang="0">
                <a:pos x="388" y="1627"/>
              </a:cxn>
              <a:cxn ang="0">
                <a:pos x="345" y="1670"/>
              </a:cxn>
              <a:cxn ang="0">
                <a:pos x="301" y="1709"/>
              </a:cxn>
              <a:cxn ang="0">
                <a:pos x="254" y="1744"/>
              </a:cxn>
              <a:cxn ang="0">
                <a:pos x="205" y="1776"/>
              </a:cxn>
              <a:cxn ang="0">
                <a:pos x="156" y="1803"/>
              </a:cxn>
              <a:cxn ang="0">
                <a:pos x="104" y="1826"/>
              </a:cxn>
              <a:cxn ang="0">
                <a:pos x="53" y="1846"/>
              </a:cxn>
              <a:cxn ang="0">
                <a:pos x="0" y="1861"/>
              </a:cxn>
              <a:cxn ang="0">
                <a:pos x="0" y="0"/>
              </a:cxn>
            </a:cxnLst>
            <a:rect l="0" t="0" r="r" b="b"/>
            <a:pathLst>
              <a:path w="646" h="1861">
                <a:moveTo>
                  <a:pt x="0" y="0"/>
                </a:moveTo>
                <a:lnTo>
                  <a:pt x="48" y="14"/>
                </a:lnTo>
                <a:lnTo>
                  <a:pt x="98" y="32"/>
                </a:lnTo>
                <a:lnTo>
                  <a:pt x="147" y="54"/>
                </a:lnTo>
                <a:lnTo>
                  <a:pt x="195" y="81"/>
                </a:lnTo>
                <a:lnTo>
                  <a:pt x="242" y="111"/>
                </a:lnTo>
                <a:lnTo>
                  <a:pt x="288" y="147"/>
                </a:lnTo>
                <a:lnTo>
                  <a:pt x="333" y="185"/>
                </a:lnTo>
                <a:lnTo>
                  <a:pt x="377" y="228"/>
                </a:lnTo>
                <a:lnTo>
                  <a:pt x="418" y="275"/>
                </a:lnTo>
                <a:lnTo>
                  <a:pt x="457" y="325"/>
                </a:lnTo>
                <a:lnTo>
                  <a:pt x="493" y="379"/>
                </a:lnTo>
                <a:lnTo>
                  <a:pt x="526" y="437"/>
                </a:lnTo>
                <a:lnTo>
                  <a:pt x="555" y="497"/>
                </a:lnTo>
                <a:lnTo>
                  <a:pt x="582" y="562"/>
                </a:lnTo>
                <a:lnTo>
                  <a:pt x="604" y="630"/>
                </a:lnTo>
                <a:lnTo>
                  <a:pt x="621" y="700"/>
                </a:lnTo>
                <a:lnTo>
                  <a:pt x="634" y="774"/>
                </a:lnTo>
                <a:lnTo>
                  <a:pt x="642" y="851"/>
                </a:lnTo>
                <a:lnTo>
                  <a:pt x="646" y="930"/>
                </a:lnTo>
                <a:lnTo>
                  <a:pt x="643" y="1011"/>
                </a:lnTo>
                <a:lnTo>
                  <a:pt x="636" y="1086"/>
                </a:lnTo>
                <a:lnTo>
                  <a:pt x="623" y="1160"/>
                </a:lnTo>
                <a:lnTo>
                  <a:pt x="607" y="1230"/>
                </a:lnTo>
                <a:lnTo>
                  <a:pt x="585" y="1297"/>
                </a:lnTo>
                <a:lnTo>
                  <a:pt x="561" y="1361"/>
                </a:lnTo>
                <a:lnTo>
                  <a:pt x="533" y="1421"/>
                </a:lnTo>
                <a:lnTo>
                  <a:pt x="500" y="1478"/>
                </a:lnTo>
                <a:lnTo>
                  <a:pt x="466" y="1532"/>
                </a:lnTo>
                <a:lnTo>
                  <a:pt x="428" y="1582"/>
                </a:lnTo>
                <a:lnTo>
                  <a:pt x="388" y="1627"/>
                </a:lnTo>
                <a:lnTo>
                  <a:pt x="345" y="1670"/>
                </a:lnTo>
                <a:lnTo>
                  <a:pt x="301" y="1709"/>
                </a:lnTo>
                <a:lnTo>
                  <a:pt x="254" y="1744"/>
                </a:lnTo>
                <a:lnTo>
                  <a:pt x="205" y="1776"/>
                </a:lnTo>
                <a:lnTo>
                  <a:pt x="156" y="1803"/>
                </a:lnTo>
                <a:lnTo>
                  <a:pt x="104" y="1826"/>
                </a:lnTo>
                <a:lnTo>
                  <a:pt x="53" y="1846"/>
                </a:lnTo>
                <a:lnTo>
                  <a:pt x="0" y="1861"/>
                </a:lnTo>
                <a:lnTo>
                  <a:pt x="0" y="0"/>
                </a:ln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99CCFF"/>
              </a:gs>
            </a:gsLst>
            <a:lin ang="0" scaled="1"/>
          </a:gradFill>
          <a:ln w="635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sp>
        <p:nvSpPr>
          <p:cNvPr id="27" name="Freeform 25"/>
          <p:cNvSpPr>
            <a:spLocks/>
          </p:cNvSpPr>
          <p:nvPr/>
        </p:nvSpPr>
        <p:spPr bwMode="gray">
          <a:xfrm rot="14922872">
            <a:off x="5002552" y="270169"/>
            <a:ext cx="1150569" cy="3316919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14"/>
              </a:cxn>
              <a:cxn ang="0">
                <a:pos x="98" y="32"/>
              </a:cxn>
              <a:cxn ang="0">
                <a:pos x="147" y="54"/>
              </a:cxn>
              <a:cxn ang="0">
                <a:pos x="195" y="81"/>
              </a:cxn>
              <a:cxn ang="0">
                <a:pos x="242" y="111"/>
              </a:cxn>
              <a:cxn ang="0">
                <a:pos x="288" y="147"/>
              </a:cxn>
              <a:cxn ang="0">
                <a:pos x="333" y="185"/>
              </a:cxn>
              <a:cxn ang="0">
                <a:pos x="377" y="228"/>
              </a:cxn>
              <a:cxn ang="0">
                <a:pos x="418" y="275"/>
              </a:cxn>
              <a:cxn ang="0">
                <a:pos x="457" y="325"/>
              </a:cxn>
              <a:cxn ang="0">
                <a:pos x="493" y="379"/>
              </a:cxn>
              <a:cxn ang="0">
                <a:pos x="526" y="437"/>
              </a:cxn>
              <a:cxn ang="0">
                <a:pos x="555" y="497"/>
              </a:cxn>
              <a:cxn ang="0">
                <a:pos x="582" y="562"/>
              </a:cxn>
              <a:cxn ang="0">
                <a:pos x="604" y="630"/>
              </a:cxn>
              <a:cxn ang="0">
                <a:pos x="621" y="700"/>
              </a:cxn>
              <a:cxn ang="0">
                <a:pos x="634" y="774"/>
              </a:cxn>
              <a:cxn ang="0">
                <a:pos x="642" y="851"/>
              </a:cxn>
              <a:cxn ang="0">
                <a:pos x="646" y="930"/>
              </a:cxn>
              <a:cxn ang="0">
                <a:pos x="643" y="1011"/>
              </a:cxn>
              <a:cxn ang="0">
                <a:pos x="636" y="1086"/>
              </a:cxn>
              <a:cxn ang="0">
                <a:pos x="623" y="1160"/>
              </a:cxn>
              <a:cxn ang="0">
                <a:pos x="607" y="1230"/>
              </a:cxn>
              <a:cxn ang="0">
                <a:pos x="585" y="1297"/>
              </a:cxn>
              <a:cxn ang="0">
                <a:pos x="561" y="1361"/>
              </a:cxn>
              <a:cxn ang="0">
                <a:pos x="533" y="1421"/>
              </a:cxn>
              <a:cxn ang="0">
                <a:pos x="500" y="1478"/>
              </a:cxn>
              <a:cxn ang="0">
                <a:pos x="466" y="1532"/>
              </a:cxn>
              <a:cxn ang="0">
                <a:pos x="428" y="1582"/>
              </a:cxn>
              <a:cxn ang="0">
                <a:pos x="388" y="1627"/>
              </a:cxn>
              <a:cxn ang="0">
                <a:pos x="345" y="1670"/>
              </a:cxn>
              <a:cxn ang="0">
                <a:pos x="301" y="1709"/>
              </a:cxn>
              <a:cxn ang="0">
                <a:pos x="254" y="1744"/>
              </a:cxn>
              <a:cxn ang="0">
                <a:pos x="205" y="1776"/>
              </a:cxn>
              <a:cxn ang="0">
                <a:pos x="156" y="1803"/>
              </a:cxn>
              <a:cxn ang="0">
                <a:pos x="104" y="1826"/>
              </a:cxn>
              <a:cxn ang="0">
                <a:pos x="53" y="1846"/>
              </a:cxn>
              <a:cxn ang="0">
                <a:pos x="0" y="1861"/>
              </a:cxn>
              <a:cxn ang="0">
                <a:pos x="0" y="0"/>
              </a:cxn>
            </a:cxnLst>
            <a:rect l="0" t="0" r="r" b="b"/>
            <a:pathLst>
              <a:path w="646" h="1861">
                <a:moveTo>
                  <a:pt x="0" y="0"/>
                </a:moveTo>
                <a:lnTo>
                  <a:pt x="48" y="14"/>
                </a:lnTo>
                <a:lnTo>
                  <a:pt x="98" y="32"/>
                </a:lnTo>
                <a:lnTo>
                  <a:pt x="147" y="54"/>
                </a:lnTo>
                <a:lnTo>
                  <a:pt x="195" y="81"/>
                </a:lnTo>
                <a:lnTo>
                  <a:pt x="242" y="111"/>
                </a:lnTo>
                <a:lnTo>
                  <a:pt x="288" y="147"/>
                </a:lnTo>
                <a:lnTo>
                  <a:pt x="333" y="185"/>
                </a:lnTo>
                <a:lnTo>
                  <a:pt x="377" y="228"/>
                </a:lnTo>
                <a:lnTo>
                  <a:pt x="418" y="275"/>
                </a:lnTo>
                <a:lnTo>
                  <a:pt x="457" y="325"/>
                </a:lnTo>
                <a:lnTo>
                  <a:pt x="493" y="379"/>
                </a:lnTo>
                <a:lnTo>
                  <a:pt x="526" y="437"/>
                </a:lnTo>
                <a:lnTo>
                  <a:pt x="555" y="497"/>
                </a:lnTo>
                <a:lnTo>
                  <a:pt x="582" y="562"/>
                </a:lnTo>
                <a:lnTo>
                  <a:pt x="604" y="630"/>
                </a:lnTo>
                <a:lnTo>
                  <a:pt x="621" y="700"/>
                </a:lnTo>
                <a:lnTo>
                  <a:pt x="634" y="774"/>
                </a:lnTo>
                <a:lnTo>
                  <a:pt x="642" y="851"/>
                </a:lnTo>
                <a:lnTo>
                  <a:pt x="646" y="930"/>
                </a:lnTo>
                <a:lnTo>
                  <a:pt x="643" y="1011"/>
                </a:lnTo>
                <a:lnTo>
                  <a:pt x="636" y="1086"/>
                </a:lnTo>
                <a:lnTo>
                  <a:pt x="623" y="1160"/>
                </a:lnTo>
                <a:lnTo>
                  <a:pt x="607" y="1230"/>
                </a:lnTo>
                <a:lnTo>
                  <a:pt x="585" y="1297"/>
                </a:lnTo>
                <a:lnTo>
                  <a:pt x="561" y="1361"/>
                </a:lnTo>
                <a:lnTo>
                  <a:pt x="533" y="1421"/>
                </a:lnTo>
                <a:lnTo>
                  <a:pt x="500" y="1478"/>
                </a:lnTo>
                <a:lnTo>
                  <a:pt x="466" y="1532"/>
                </a:lnTo>
                <a:lnTo>
                  <a:pt x="428" y="1582"/>
                </a:lnTo>
                <a:lnTo>
                  <a:pt x="388" y="1627"/>
                </a:lnTo>
                <a:lnTo>
                  <a:pt x="345" y="1670"/>
                </a:lnTo>
                <a:lnTo>
                  <a:pt x="301" y="1709"/>
                </a:lnTo>
                <a:lnTo>
                  <a:pt x="254" y="1744"/>
                </a:lnTo>
                <a:lnTo>
                  <a:pt x="205" y="1776"/>
                </a:lnTo>
                <a:lnTo>
                  <a:pt x="156" y="1803"/>
                </a:lnTo>
                <a:lnTo>
                  <a:pt x="104" y="1826"/>
                </a:lnTo>
                <a:lnTo>
                  <a:pt x="53" y="1846"/>
                </a:lnTo>
                <a:lnTo>
                  <a:pt x="0" y="1861"/>
                </a:lnTo>
                <a:lnTo>
                  <a:pt x="0" y="0"/>
                </a:lnTo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99CCFF"/>
              </a:gs>
            </a:gsLst>
            <a:lin ang="0" scaled="1"/>
          </a:gradFill>
          <a:ln w="635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fa-IR"/>
          </a:p>
        </p:txBody>
      </p:sp>
      <p:grpSp>
        <p:nvGrpSpPr>
          <p:cNvPr id="18" name="Group 26"/>
          <p:cNvGrpSpPr>
            <a:grpSpLocks/>
          </p:cNvGrpSpPr>
          <p:nvPr/>
        </p:nvGrpSpPr>
        <p:grpSpPr bwMode="auto">
          <a:xfrm>
            <a:off x="4110508" y="2082007"/>
            <a:ext cx="1339850" cy="1338263"/>
            <a:chOff x="2016" y="1920"/>
            <a:chExt cx="1680" cy="1680"/>
          </a:xfrm>
        </p:grpSpPr>
        <p:sp>
          <p:nvSpPr>
            <p:cNvPr id="23" name="Oval 27"/>
            <p:cNvSpPr>
              <a:spLocks noChangeArrowheads="1"/>
            </p:cNvSpPr>
            <p:nvPr/>
          </p:nvSpPr>
          <p:spPr bwMode="gray">
            <a:xfrm>
              <a:off x="2016" y="1920"/>
              <a:ext cx="1680" cy="1680"/>
            </a:xfrm>
            <a:prstGeom prst="ellipse">
              <a:avLst/>
            </a:prstGeom>
            <a:gradFill rotWithShape="1">
              <a:gsLst>
                <a:gs pos="0">
                  <a:srgbClr val="F14343"/>
                </a:gs>
                <a:gs pos="100000">
                  <a:srgbClr val="F14343">
                    <a:gamma/>
                    <a:shade val="60784"/>
                    <a:invGamma/>
                  </a:srgbClr>
                </a:gs>
              </a:gsLst>
              <a:lin ang="5400000" scaled="1"/>
            </a:gradFill>
            <a:ln w="254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gray">
            <a:xfrm>
              <a:off x="2208" y="1948"/>
              <a:ext cx="1296" cy="634"/>
            </a:xfrm>
            <a:custGeom>
              <a:avLst/>
              <a:gdLst/>
              <a:ahLst/>
              <a:cxnLst>
                <a:cxn ang="0">
                  <a:pos x="1301" y="401"/>
                </a:cxn>
                <a:cxn ang="0">
                  <a:pos x="1317" y="442"/>
                </a:cxn>
                <a:cxn ang="0">
                  <a:pos x="1321" y="481"/>
                </a:cxn>
                <a:cxn ang="0">
                  <a:pos x="1315" y="516"/>
                </a:cxn>
                <a:cxn ang="0">
                  <a:pos x="1298" y="550"/>
                </a:cxn>
                <a:cxn ang="0">
                  <a:pos x="1272" y="579"/>
                </a:cxn>
                <a:cxn ang="0">
                  <a:pos x="1239" y="604"/>
                </a:cxn>
                <a:cxn ang="0">
                  <a:pos x="1196" y="628"/>
                </a:cxn>
                <a:cxn ang="0">
                  <a:pos x="1147" y="649"/>
                </a:cxn>
                <a:cxn ang="0">
                  <a:pos x="1092" y="667"/>
                </a:cxn>
                <a:cxn ang="0">
                  <a:pos x="1031" y="683"/>
                </a:cxn>
                <a:cxn ang="0">
                  <a:pos x="967" y="694"/>
                </a:cxn>
                <a:cxn ang="0">
                  <a:pos x="896" y="704"/>
                </a:cxn>
                <a:cxn ang="0">
                  <a:pos x="824" y="710"/>
                </a:cxn>
                <a:cxn ang="0">
                  <a:pos x="795" y="712"/>
                </a:cxn>
                <a:cxn ang="0">
                  <a:pos x="476" y="712"/>
                </a:cxn>
                <a:cxn ang="0">
                  <a:pos x="472" y="712"/>
                </a:cxn>
                <a:cxn ang="0">
                  <a:pos x="409" y="708"/>
                </a:cxn>
                <a:cxn ang="0">
                  <a:pos x="348" y="704"/>
                </a:cxn>
                <a:cxn ang="0">
                  <a:pos x="290" y="696"/>
                </a:cxn>
                <a:cxn ang="0">
                  <a:pos x="235" y="689"/>
                </a:cxn>
                <a:cxn ang="0">
                  <a:pos x="186" y="677"/>
                </a:cxn>
                <a:cxn ang="0">
                  <a:pos x="141" y="663"/>
                </a:cxn>
                <a:cxn ang="0">
                  <a:pos x="102" y="648"/>
                </a:cxn>
                <a:cxn ang="0">
                  <a:pos x="67" y="630"/>
                </a:cxn>
                <a:cxn ang="0">
                  <a:pos x="39" y="608"/>
                </a:cxn>
                <a:cxn ang="0">
                  <a:pos x="18" y="583"/>
                </a:cxn>
                <a:cxn ang="0">
                  <a:pos x="6" y="554"/>
                </a:cxn>
                <a:cxn ang="0">
                  <a:pos x="0" y="524"/>
                </a:cxn>
                <a:cxn ang="0">
                  <a:pos x="0" y="520"/>
                </a:cxn>
                <a:cxn ang="0">
                  <a:pos x="4" y="487"/>
                </a:cxn>
                <a:cxn ang="0">
                  <a:pos x="16" y="446"/>
                </a:cxn>
                <a:cxn ang="0">
                  <a:pos x="51" y="370"/>
                </a:cxn>
                <a:cxn ang="0">
                  <a:pos x="94" y="299"/>
                </a:cxn>
                <a:cxn ang="0">
                  <a:pos x="147" y="235"/>
                </a:cxn>
                <a:cxn ang="0">
                  <a:pos x="204" y="176"/>
                </a:cxn>
                <a:cxn ang="0">
                  <a:pos x="270" y="125"/>
                </a:cxn>
                <a:cxn ang="0">
                  <a:pos x="341" y="82"/>
                </a:cxn>
                <a:cxn ang="0">
                  <a:pos x="415" y="47"/>
                </a:cxn>
                <a:cxn ang="0">
                  <a:pos x="497" y="21"/>
                </a:cxn>
                <a:cxn ang="0">
                  <a:pos x="581" y="6"/>
                </a:cxn>
                <a:cxn ang="0">
                  <a:pos x="667" y="0"/>
                </a:cxn>
                <a:cxn ang="0">
                  <a:pos x="667" y="0"/>
                </a:cxn>
                <a:cxn ang="0">
                  <a:pos x="759" y="6"/>
                </a:cxn>
                <a:cxn ang="0">
                  <a:pos x="847" y="23"/>
                </a:cxn>
                <a:cxn ang="0">
                  <a:pos x="932" y="53"/>
                </a:cxn>
                <a:cxn ang="0">
                  <a:pos x="1010" y="90"/>
                </a:cxn>
                <a:cxn ang="0">
                  <a:pos x="1082" y="137"/>
                </a:cxn>
                <a:cxn ang="0">
                  <a:pos x="1149" y="194"/>
                </a:cxn>
                <a:cxn ang="0">
                  <a:pos x="1208" y="256"/>
                </a:cxn>
                <a:cxn ang="0">
                  <a:pos x="1258" y="325"/>
                </a:cxn>
                <a:cxn ang="0">
                  <a:pos x="1301" y="401"/>
                </a:cxn>
                <a:cxn ang="0">
                  <a:pos x="1301" y="401"/>
                </a:cxn>
              </a:cxnLst>
              <a:rect l="0" t="0" r="r" b="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F3300"/>
                </a:gs>
              </a:gsLst>
              <a:lin ang="54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a-IR"/>
            </a:p>
          </p:txBody>
        </p:sp>
      </p:grpSp>
      <p:sp>
        <p:nvSpPr>
          <p:cNvPr id="19" name="Text Box 29"/>
          <p:cNvSpPr txBox="1">
            <a:spLocks noChangeArrowheads="1"/>
          </p:cNvSpPr>
          <p:nvPr/>
        </p:nvSpPr>
        <p:spPr bwMode="gray">
          <a:xfrm>
            <a:off x="4112096" y="2234407"/>
            <a:ext cx="1330325" cy="1077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fa-I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Narm" pitchFamily="2" charset="-78"/>
              </a:rPr>
              <a:t>ملاکهای اولیه</a:t>
            </a:r>
            <a:endParaRPr 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B Narm" pitchFamily="2" charset="-78"/>
            </a:endParaRPr>
          </a:p>
        </p:txBody>
      </p:sp>
      <p:sp>
        <p:nvSpPr>
          <p:cNvPr id="20" name="Text Box 30"/>
          <p:cNvSpPr txBox="1">
            <a:spLocks noChangeArrowheads="1"/>
          </p:cNvSpPr>
          <p:nvPr/>
        </p:nvSpPr>
        <p:spPr bwMode="auto">
          <a:xfrm>
            <a:off x="2130896" y="2272507"/>
            <a:ext cx="1609725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fa-IR" sz="3200" b="1" dirty="0" smtClean="0">
                <a:cs typeface="B Nazanin" pitchFamily="2" charset="-78"/>
              </a:rPr>
              <a:t>تحصیلات </a:t>
            </a:r>
            <a:endParaRPr lang="en-US" sz="3200" b="1" dirty="0">
              <a:cs typeface="B Nazanin" pitchFamily="2" charset="-78"/>
            </a:endParaRPr>
          </a:p>
        </p:txBody>
      </p:sp>
      <p:sp>
        <p:nvSpPr>
          <p:cNvPr id="21" name="Text Box 31"/>
          <p:cNvSpPr txBox="1">
            <a:spLocks noChangeArrowheads="1"/>
          </p:cNvSpPr>
          <p:nvPr/>
        </p:nvSpPr>
        <p:spPr bwMode="auto">
          <a:xfrm>
            <a:off x="5386858" y="1443832"/>
            <a:ext cx="184150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endParaRPr lang="en-US" sz="2000" dirty="0"/>
          </a:p>
        </p:txBody>
      </p:sp>
      <p:sp>
        <p:nvSpPr>
          <p:cNvPr id="22" name="Text Box 32"/>
          <p:cNvSpPr txBox="1">
            <a:spLocks noChangeArrowheads="1"/>
          </p:cNvSpPr>
          <p:nvPr/>
        </p:nvSpPr>
        <p:spPr bwMode="auto">
          <a:xfrm>
            <a:off x="4112096" y="4241007"/>
            <a:ext cx="1284288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fa-IR" sz="3200" b="1" dirty="0" smtClean="0">
                <a:cs typeface="B Nazanin" pitchFamily="2" charset="-78"/>
              </a:rPr>
              <a:t>خانواده </a:t>
            </a:r>
            <a:endParaRPr lang="en-US" sz="3200" b="1" dirty="0">
              <a:cs typeface="B Nazanin" pitchFamily="2" charset="-78"/>
            </a:endParaRPr>
          </a:p>
        </p:txBody>
      </p:sp>
      <p:sp>
        <p:nvSpPr>
          <p:cNvPr id="28" name="Text Box 32"/>
          <p:cNvSpPr txBox="1">
            <a:spLocks noChangeArrowheads="1"/>
          </p:cNvSpPr>
          <p:nvPr/>
        </p:nvSpPr>
        <p:spPr bwMode="auto">
          <a:xfrm>
            <a:off x="5608981" y="1905000"/>
            <a:ext cx="1085554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 eaLnBrk="0" hangingPunct="0"/>
            <a:r>
              <a:rPr lang="fa-IR" sz="3200" b="1" dirty="0" smtClean="0">
                <a:cs typeface="B Nazanin" pitchFamily="2" charset="-78"/>
              </a:rPr>
              <a:t>اخلاق </a:t>
            </a:r>
            <a:endParaRPr lang="en-US" sz="3200" b="1" dirty="0">
              <a:cs typeface="B Nazanin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3868" y="5419090"/>
            <a:ext cx="8897699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 algn="ctr"/>
            <a:r>
              <a:rPr lang="fa-IR" sz="2700" b="1" dirty="0">
                <a:solidFill>
                  <a:srgbClr val="00B050"/>
                </a:solidFill>
                <a:cs typeface="B Davat" pitchFamily="2" charset="-78"/>
              </a:rPr>
              <a:t>البته این معیارها و ملاک ها به معنای عدم دعوت و پذیرش افرادی که تمایل به عضویت در پایگاه و احیاناً کاستی هایی در این معیارها و ملاک ها دارند نمی باشد بلکه به نوعی تشویق و ارزش گذاری به ارتقاء سطح علمی ، فرهنگی ،تربیتی و .... دعوت شوندگان است </a:t>
            </a:r>
            <a:endParaRPr lang="en-US" sz="2700" b="1" dirty="0">
              <a:solidFill>
                <a:srgbClr val="00B050"/>
              </a:solidFill>
              <a:cs typeface="B Davat" pitchFamily="2" charset="-78"/>
            </a:endParaRPr>
          </a:p>
          <a:p>
            <a:pPr algn="ctr"/>
            <a:endParaRPr lang="fa-IR" sz="2700" dirty="0">
              <a:solidFill>
                <a:srgbClr val="00B050"/>
              </a:solidFill>
              <a:cs typeface="B Davat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8</a:t>
            </a:fld>
            <a:endParaRPr lang="fa-IR"/>
          </a:p>
        </p:txBody>
      </p:sp>
    </p:spTree>
    <p:extLst/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/>
          </a:blip>
          <a:srcRect r="5889"/>
          <a:stretch/>
        </p:blipFill>
        <p:spPr>
          <a:xfrm>
            <a:off x="0" y="-24"/>
            <a:ext cx="9129486" cy="68580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/>
          </a:blip>
          <a:srcRect t="11059" r="4623"/>
          <a:stretch/>
        </p:blipFill>
        <p:spPr>
          <a:xfrm>
            <a:off x="4353115" y="0"/>
            <a:ext cx="4790885" cy="19843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7503" y="649412"/>
            <a:ext cx="849694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fa-IR" sz="4000" b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3. برگزاری </a:t>
            </a:r>
            <a:r>
              <a:rPr lang="fa-IR" sz="4000" b="1" dirty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برنامه های عمومی و </a:t>
            </a:r>
            <a:r>
              <a:rPr lang="fa-IR" sz="4000" b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 TG F" pitchFamily="2" charset="-78"/>
              </a:rPr>
              <a:t>جذاب</a:t>
            </a:r>
            <a:endParaRPr lang="en-US" sz="4000" b="1" dirty="0">
              <a:ln w="19050">
                <a:solidFill>
                  <a:sysClr val="windowText" lastClr="000000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Titr TG F" pitchFamily="2" charset="-78"/>
            </a:endParaRPr>
          </a:p>
        </p:txBody>
      </p:sp>
      <p:grpSp>
        <p:nvGrpSpPr>
          <p:cNvPr id="9" name="Group 52"/>
          <p:cNvGrpSpPr>
            <a:grpSpLocks/>
          </p:cNvGrpSpPr>
          <p:nvPr/>
        </p:nvGrpSpPr>
        <p:grpSpPr bwMode="auto">
          <a:xfrm>
            <a:off x="675456" y="1704106"/>
            <a:ext cx="8001000" cy="4821238"/>
            <a:chOff x="384" y="720"/>
            <a:chExt cx="5040" cy="3037"/>
          </a:xfrm>
        </p:grpSpPr>
        <p:sp>
          <p:nvSpPr>
            <p:cNvPr id="10" name="Oval 4"/>
            <p:cNvSpPr>
              <a:spLocks noChangeArrowheads="1"/>
            </p:cNvSpPr>
            <p:nvPr/>
          </p:nvSpPr>
          <p:spPr bwMode="auto">
            <a:xfrm>
              <a:off x="1702" y="1249"/>
              <a:ext cx="2313" cy="2294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 sz="2400" b="1">
                <a:cs typeface="B Nazanin" pitchFamily="2" charset="-78"/>
              </a:endParaRPr>
            </a:p>
          </p:txBody>
        </p:sp>
        <p:grpSp>
          <p:nvGrpSpPr>
            <p:cNvPr id="11" name="Group 5"/>
            <p:cNvGrpSpPr>
              <a:grpSpLocks/>
            </p:cNvGrpSpPr>
            <p:nvPr/>
          </p:nvGrpSpPr>
          <p:grpSpPr bwMode="auto">
            <a:xfrm>
              <a:off x="2269" y="1823"/>
              <a:ext cx="1178" cy="1235"/>
              <a:chOff x="2016" y="1920"/>
              <a:chExt cx="1680" cy="1680"/>
            </a:xfrm>
          </p:grpSpPr>
          <p:sp>
            <p:nvSpPr>
              <p:cNvPr id="56" name="Oval 6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80" cy="1680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FF6600">
                      <a:gamma/>
                      <a:shade val="45490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 sz="2400" b="1">
                  <a:cs typeface="B Nazanin" pitchFamily="2" charset="-78"/>
                </a:endParaRPr>
              </a:p>
            </p:txBody>
          </p:sp>
          <p:sp>
            <p:nvSpPr>
              <p:cNvPr id="57" name="Freeform 7"/>
              <p:cNvSpPr>
                <a:spLocks/>
              </p:cNvSpPr>
              <p:nvPr/>
            </p:nvSpPr>
            <p:spPr bwMode="gray">
              <a:xfrm>
                <a:off x="2208" y="1948"/>
                <a:ext cx="1296" cy="634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6600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fa-IR" sz="2400" b="1">
                  <a:cs typeface="B Nazanin" pitchFamily="2" charset="-78"/>
                </a:endParaRPr>
              </a:p>
            </p:txBody>
          </p:sp>
        </p:grpSp>
        <p:sp>
          <p:nvSpPr>
            <p:cNvPr id="12" name="Text Box 8"/>
            <p:cNvSpPr txBox="1">
              <a:spLocks noChangeArrowheads="1"/>
            </p:cNvSpPr>
            <p:nvPr/>
          </p:nvSpPr>
          <p:spPr bwMode="gray">
            <a:xfrm>
              <a:off x="2304" y="2016"/>
              <a:ext cx="1078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fa-IR" sz="24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B Nazanin" pitchFamily="2" charset="-78"/>
                </a:rPr>
                <a:t>عناوین </a:t>
              </a:r>
            </a:p>
            <a:p>
              <a:pPr algn="ctr" eaLnBrk="0" hangingPunct="0"/>
              <a:r>
                <a:rPr lang="fa-IR" sz="2400" b="1" dirty="0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B Nazanin" pitchFamily="2" charset="-78"/>
                </a:rPr>
                <a:t>برنامه های مقدماتی</a:t>
              </a:r>
              <a:endParaRPr lang="en-US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B Nazanin" pitchFamily="2" charset="-78"/>
              </a:endParaRPr>
            </a:p>
          </p:txBody>
        </p:sp>
        <p:grpSp>
          <p:nvGrpSpPr>
            <p:cNvPr id="13" name="Group 9"/>
            <p:cNvGrpSpPr>
              <a:grpSpLocks/>
            </p:cNvGrpSpPr>
            <p:nvPr/>
          </p:nvGrpSpPr>
          <p:grpSpPr bwMode="auto">
            <a:xfrm>
              <a:off x="2618" y="1028"/>
              <a:ext cx="393" cy="382"/>
              <a:chOff x="2640" y="1088"/>
              <a:chExt cx="432" cy="415"/>
            </a:xfrm>
          </p:grpSpPr>
          <p:grpSp>
            <p:nvGrpSpPr>
              <p:cNvPr id="52" name="Group 10"/>
              <p:cNvGrpSpPr>
                <a:grpSpLocks/>
              </p:cNvGrpSpPr>
              <p:nvPr/>
            </p:nvGrpSpPr>
            <p:grpSpPr bwMode="auto">
              <a:xfrm>
                <a:off x="2640" y="1088"/>
                <a:ext cx="432" cy="415"/>
                <a:chOff x="2016" y="1920"/>
                <a:chExt cx="1680" cy="1680"/>
              </a:xfrm>
            </p:grpSpPr>
            <p:sp>
              <p:nvSpPr>
                <p:cNvPr id="54" name="Oval 11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42353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a-IR" sz="2400" b="1">
                    <a:cs typeface="B Nazanin" pitchFamily="2" charset="-78"/>
                  </a:endParaRPr>
                </a:p>
              </p:txBody>
            </p:sp>
            <p:sp>
              <p:nvSpPr>
                <p:cNvPr id="55" name="Freeform 12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a-IR" sz="2400" b="1">
                    <a:cs typeface="B Nazanin" pitchFamily="2" charset="-78"/>
                  </a:endParaRPr>
                </a:p>
              </p:txBody>
            </p:sp>
          </p:grpSp>
          <p:sp>
            <p:nvSpPr>
              <p:cNvPr id="53" name="Text Box 13"/>
              <p:cNvSpPr txBox="1">
                <a:spLocks noChangeArrowheads="1"/>
              </p:cNvSpPr>
              <p:nvPr/>
            </p:nvSpPr>
            <p:spPr bwMode="gray">
              <a:xfrm>
                <a:off x="2722" y="1152"/>
                <a:ext cx="289" cy="31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fa-IR" sz="2400" b="1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  <a:cs typeface="B Nazanin" pitchFamily="2" charset="-78"/>
                  </a:rPr>
                  <a:t>ب</a:t>
                </a:r>
                <a:endParaRPr lang="en-US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cs typeface="B Nazanin" pitchFamily="2" charset="-78"/>
                </a:endParaRPr>
              </a:p>
            </p:txBody>
          </p:sp>
        </p:grpSp>
        <p:grpSp>
          <p:nvGrpSpPr>
            <p:cNvPr id="14" name="Group 14"/>
            <p:cNvGrpSpPr>
              <a:grpSpLocks/>
            </p:cNvGrpSpPr>
            <p:nvPr/>
          </p:nvGrpSpPr>
          <p:grpSpPr bwMode="auto">
            <a:xfrm>
              <a:off x="2251" y="2947"/>
              <a:ext cx="183" cy="162"/>
              <a:chOff x="2236" y="3191"/>
              <a:chExt cx="201" cy="176"/>
            </a:xfrm>
          </p:grpSpPr>
          <p:sp>
            <p:nvSpPr>
              <p:cNvPr id="50" name="Oval 15"/>
              <p:cNvSpPr>
                <a:spLocks noChangeArrowheads="1"/>
              </p:cNvSpPr>
              <p:nvPr/>
            </p:nvSpPr>
            <p:spPr bwMode="gray">
              <a:xfrm rot="18227093">
                <a:off x="2239" y="3282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6666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 sz="2400" b="1">
                  <a:cs typeface="B Nazanin" pitchFamily="2" charset="-78"/>
                </a:endParaRPr>
              </a:p>
            </p:txBody>
          </p:sp>
          <p:sp>
            <p:nvSpPr>
              <p:cNvPr id="51" name="Oval 16"/>
              <p:cNvSpPr>
                <a:spLocks noChangeArrowheads="1"/>
              </p:cNvSpPr>
              <p:nvPr/>
            </p:nvSpPr>
            <p:spPr bwMode="gray">
              <a:xfrm rot="18227093">
                <a:off x="2353" y="3188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folHlink"/>
                  </a:gs>
                  <a:gs pos="100000">
                    <a:schemeClr val="folHlink">
                      <a:gamma/>
                      <a:shade val="6666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 sz="2400" b="1">
                  <a:cs typeface="B Nazanin" pitchFamily="2" charset="-78"/>
                </a:endParaRPr>
              </a:p>
            </p:txBody>
          </p:sp>
        </p:grpSp>
        <p:grpSp>
          <p:nvGrpSpPr>
            <p:cNvPr id="15" name="Group 17"/>
            <p:cNvGrpSpPr>
              <a:grpSpLocks/>
            </p:cNvGrpSpPr>
            <p:nvPr/>
          </p:nvGrpSpPr>
          <p:grpSpPr bwMode="auto">
            <a:xfrm>
              <a:off x="1872" y="3072"/>
              <a:ext cx="393" cy="397"/>
              <a:chOff x="1824" y="3357"/>
              <a:chExt cx="432" cy="432"/>
            </a:xfrm>
          </p:grpSpPr>
          <p:grpSp>
            <p:nvGrpSpPr>
              <p:cNvPr id="46" name="Group 18"/>
              <p:cNvGrpSpPr>
                <a:grpSpLocks/>
              </p:cNvGrpSpPr>
              <p:nvPr/>
            </p:nvGrpSpPr>
            <p:grpSpPr bwMode="auto">
              <a:xfrm>
                <a:off x="1824" y="3357"/>
                <a:ext cx="432" cy="432"/>
                <a:chOff x="2016" y="1920"/>
                <a:chExt cx="1680" cy="1680"/>
              </a:xfrm>
            </p:grpSpPr>
            <p:sp>
              <p:nvSpPr>
                <p:cNvPr id="48" name="Oval 19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2431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a-IR" sz="2400" b="1">
                    <a:cs typeface="B Nazanin" pitchFamily="2" charset="-78"/>
                  </a:endParaRPr>
                </a:p>
              </p:txBody>
            </p:sp>
            <p:sp>
              <p:nvSpPr>
                <p:cNvPr id="49" name="Freeform 20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a-IR" sz="2400" b="1">
                    <a:cs typeface="B Nazanin" pitchFamily="2" charset="-78"/>
                  </a:endParaRPr>
                </a:p>
              </p:txBody>
            </p:sp>
          </p:grpSp>
          <p:sp>
            <p:nvSpPr>
              <p:cNvPr id="47" name="Text Box 21"/>
              <p:cNvSpPr txBox="1">
                <a:spLocks noChangeArrowheads="1"/>
              </p:cNvSpPr>
              <p:nvPr/>
            </p:nvSpPr>
            <p:spPr bwMode="gray">
              <a:xfrm>
                <a:off x="1932" y="3416"/>
                <a:ext cx="207" cy="31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fa-IR" sz="2400" b="1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  <a:cs typeface="B Nazanin" pitchFamily="2" charset="-78"/>
                  </a:rPr>
                  <a:t>ه</a:t>
                </a:r>
                <a:endParaRPr lang="en-US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cs typeface="B Nazanin" pitchFamily="2" charset="-78"/>
                </a:endParaRPr>
              </a:p>
            </p:txBody>
          </p:sp>
        </p:grpSp>
        <p:grpSp>
          <p:nvGrpSpPr>
            <p:cNvPr id="16" name="Group 22"/>
            <p:cNvGrpSpPr>
              <a:grpSpLocks/>
            </p:cNvGrpSpPr>
            <p:nvPr/>
          </p:nvGrpSpPr>
          <p:grpSpPr bwMode="auto">
            <a:xfrm>
              <a:off x="3798" y="1823"/>
              <a:ext cx="391" cy="401"/>
              <a:chOff x="3938" y="1968"/>
              <a:chExt cx="430" cy="437"/>
            </a:xfrm>
          </p:grpSpPr>
          <p:grpSp>
            <p:nvGrpSpPr>
              <p:cNvPr id="42" name="Group 23"/>
              <p:cNvGrpSpPr>
                <a:grpSpLocks/>
              </p:cNvGrpSpPr>
              <p:nvPr/>
            </p:nvGrpSpPr>
            <p:grpSpPr bwMode="auto">
              <a:xfrm>
                <a:off x="3938" y="1968"/>
                <a:ext cx="430" cy="437"/>
                <a:chOff x="2016" y="1920"/>
                <a:chExt cx="1680" cy="1680"/>
              </a:xfrm>
            </p:grpSpPr>
            <p:sp>
              <p:nvSpPr>
                <p:cNvPr id="44" name="Oval 24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hlink"/>
                    </a:gs>
                    <a:gs pos="100000">
                      <a:schemeClr val="hlink">
                        <a:gamma/>
                        <a:tint val="57647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a-IR" sz="2400" b="1">
                    <a:cs typeface="B Nazanin" pitchFamily="2" charset="-78"/>
                  </a:endParaRPr>
                </a:p>
              </p:txBody>
            </p:sp>
            <p:sp>
              <p:nvSpPr>
                <p:cNvPr id="45" name="Freeform 25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hlink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a-IR" sz="2400" b="1">
                    <a:cs typeface="B Nazanin" pitchFamily="2" charset="-78"/>
                  </a:endParaRPr>
                </a:p>
              </p:txBody>
            </p:sp>
          </p:grpSp>
          <p:sp>
            <p:nvSpPr>
              <p:cNvPr id="43" name="Text Box 26"/>
              <p:cNvSpPr txBox="1">
                <a:spLocks noChangeArrowheads="1"/>
              </p:cNvSpPr>
              <p:nvPr/>
            </p:nvSpPr>
            <p:spPr bwMode="gray">
              <a:xfrm>
                <a:off x="4040" y="2006"/>
                <a:ext cx="259" cy="31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fa-IR" sz="2400" b="1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  <a:cs typeface="B Nazanin" pitchFamily="2" charset="-78"/>
                  </a:rPr>
                  <a:t>ج</a:t>
                </a:r>
                <a:endParaRPr lang="en-US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cs typeface="B Nazanin" pitchFamily="2" charset="-78"/>
                </a:endParaRPr>
              </a:p>
            </p:txBody>
          </p:sp>
        </p:grpSp>
        <p:grpSp>
          <p:nvGrpSpPr>
            <p:cNvPr id="17" name="Group 27"/>
            <p:cNvGrpSpPr>
              <a:grpSpLocks/>
            </p:cNvGrpSpPr>
            <p:nvPr/>
          </p:nvGrpSpPr>
          <p:grpSpPr bwMode="auto">
            <a:xfrm>
              <a:off x="3447" y="3102"/>
              <a:ext cx="375" cy="360"/>
              <a:chOff x="3552" y="3339"/>
              <a:chExt cx="412" cy="392"/>
            </a:xfrm>
          </p:grpSpPr>
          <p:grpSp>
            <p:nvGrpSpPr>
              <p:cNvPr id="38" name="Group 28"/>
              <p:cNvGrpSpPr>
                <a:grpSpLocks/>
              </p:cNvGrpSpPr>
              <p:nvPr/>
            </p:nvGrpSpPr>
            <p:grpSpPr bwMode="auto">
              <a:xfrm>
                <a:off x="3552" y="3339"/>
                <a:ext cx="412" cy="392"/>
                <a:chOff x="2016" y="1920"/>
                <a:chExt cx="1680" cy="1680"/>
              </a:xfrm>
            </p:grpSpPr>
            <p:sp>
              <p:nvSpPr>
                <p:cNvPr id="40" name="Oval 29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a-IR" sz="2400" b="1">
                    <a:cs typeface="B Nazanin" pitchFamily="2" charset="-78"/>
                  </a:endParaRPr>
                </a:p>
              </p:txBody>
            </p:sp>
            <p:sp>
              <p:nvSpPr>
                <p:cNvPr id="41" name="Freeform 30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a-IR" sz="2400" b="1">
                    <a:cs typeface="B Nazanin" pitchFamily="2" charset="-78"/>
                  </a:endParaRPr>
                </a:p>
              </p:txBody>
            </p:sp>
          </p:grpSp>
          <p:sp>
            <p:nvSpPr>
              <p:cNvPr id="39" name="Text Box 31"/>
              <p:cNvSpPr txBox="1">
                <a:spLocks noChangeArrowheads="1"/>
              </p:cNvSpPr>
              <p:nvPr/>
            </p:nvSpPr>
            <p:spPr bwMode="gray">
              <a:xfrm>
                <a:off x="3662" y="3382"/>
                <a:ext cx="221" cy="31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fa-IR" sz="2400" b="1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  <a:cs typeface="B Nazanin" pitchFamily="2" charset="-78"/>
                  </a:rPr>
                  <a:t>د</a:t>
                </a:r>
                <a:endParaRPr lang="en-US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cs typeface="B Nazanin" pitchFamily="2" charset="-78"/>
                </a:endParaRPr>
              </a:p>
            </p:txBody>
          </p:sp>
        </p:grpSp>
        <p:grpSp>
          <p:nvGrpSpPr>
            <p:cNvPr id="18" name="Group 32"/>
            <p:cNvGrpSpPr>
              <a:grpSpLocks/>
            </p:cNvGrpSpPr>
            <p:nvPr/>
          </p:nvGrpSpPr>
          <p:grpSpPr bwMode="auto">
            <a:xfrm>
              <a:off x="1571" y="1823"/>
              <a:ext cx="393" cy="397"/>
              <a:chOff x="1488" y="1968"/>
              <a:chExt cx="432" cy="432"/>
            </a:xfrm>
          </p:grpSpPr>
          <p:grpSp>
            <p:nvGrpSpPr>
              <p:cNvPr id="34" name="Group 33"/>
              <p:cNvGrpSpPr>
                <a:grpSpLocks/>
              </p:cNvGrpSpPr>
              <p:nvPr/>
            </p:nvGrpSpPr>
            <p:grpSpPr bwMode="auto">
              <a:xfrm>
                <a:off x="1488" y="1968"/>
                <a:ext cx="432" cy="432"/>
                <a:chOff x="2016" y="1920"/>
                <a:chExt cx="1680" cy="1680"/>
              </a:xfrm>
            </p:grpSpPr>
            <p:sp>
              <p:nvSpPr>
                <p:cNvPr id="36" name="Oval 34"/>
                <p:cNvSpPr>
                  <a:spLocks noChangeArrowheads="1"/>
                </p:cNvSpPr>
                <p:nvPr/>
              </p:nvSpPr>
              <p:spPr bwMode="gray">
                <a:xfrm>
                  <a:off x="2016" y="1920"/>
                  <a:ext cx="1680" cy="1680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5490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fa-IR" sz="2400" b="1">
                    <a:cs typeface="B Nazanin" pitchFamily="2" charset="-78"/>
                  </a:endParaRPr>
                </a:p>
              </p:txBody>
            </p:sp>
            <p:sp>
              <p:nvSpPr>
                <p:cNvPr id="37" name="Freeform 35"/>
                <p:cNvSpPr>
                  <a:spLocks/>
                </p:cNvSpPr>
                <p:nvPr/>
              </p:nvSpPr>
              <p:spPr bwMode="gray">
                <a:xfrm>
                  <a:off x="2208" y="1948"/>
                  <a:ext cx="1296" cy="634"/>
                </a:xfrm>
                <a:custGeom>
                  <a:avLst/>
                  <a:gdLst/>
                  <a:ahLst/>
                  <a:cxnLst>
                    <a:cxn ang="0">
                      <a:pos x="1301" y="401"/>
                    </a:cxn>
                    <a:cxn ang="0">
                      <a:pos x="1317" y="442"/>
                    </a:cxn>
                    <a:cxn ang="0">
                      <a:pos x="1321" y="481"/>
                    </a:cxn>
                    <a:cxn ang="0">
                      <a:pos x="1315" y="516"/>
                    </a:cxn>
                    <a:cxn ang="0">
                      <a:pos x="1298" y="550"/>
                    </a:cxn>
                    <a:cxn ang="0">
                      <a:pos x="1272" y="579"/>
                    </a:cxn>
                    <a:cxn ang="0">
                      <a:pos x="1239" y="604"/>
                    </a:cxn>
                    <a:cxn ang="0">
                      <a:pos x="1196" y="628"/>
                    </a:cxn>
                    <a:cxn ang="0">
                      <a:pos x="1147" y="649"/>
                    </a:cxn>
                    <a:cxn ang="0">
                      <a:pos x="1092" y="667"/>
                    </a:cxn>
                    <a:cxn ang="0">
                      <a:pos x="1031" y="683"/>
                    </a:cxn>
                    <a:cxn ang="0">
                      <a:pos x="967" y="694"/>
                    </a:cxn>
                    <a:cxn ang="0">
                      <a:pos x="896" y="704"/>
                    </a:cxn>
                    <a:cxn ang="0">
                      <a:pos x="824" y="710"/>
                    </a:cxn>
                    <a:cxn ang="0">
                      <a:pos x="795" y="712"/>
                    </a:cxn>
                    <a:cxn ang="0">
                      <a:pos x="476" y="712"/>
                    </a:cxn>
                    <a:cxn ang="0">
                      <a:pos x="472" y="712"/>
                    </a:cxn>
                    <a:cxn ang="0">
                      <a:pos x="409" y="708"/>
                    </a:cxn>
                    <a:cxn ang="0">
                      <a:pos x="348" y="704"/>
                    </a:cxn>
                    <a:cxn ang="0">
                      <a:pos x="290" y="696"/>
                    </a:cxn>
                    <a:cxn ang="0">
                      <a:pos x="235" y="689"/>
                    </a:cxn>
                    <a:cxn ang="0">
                      <a:pos x="186" y="677"/>
                    </a:cxn>
                    <a:cxn ang="0">
                      <a:pos x="141" y="663"/>
                    </a:cxn>
                    <a:cxn ang="0">
                      <a:pos x="102" y="648"/>
                    </a:cxn>
                    <a:cxn ang="0">
                      <a:pos x="67" y="630"/>
                    </a:cxn>
                    <a:cxn ang="0">
                      <a:pos x="39" y="608"/>
                    </a:cxn>
                    <a:cxn ang="0">
                      <a:pos x="18" y="583"/>
                    </a:cxn>
                    <a:cxn ang="0">
                      <a:pos x="6" y="554"/>
                    </a:cxn>
                    <a:cxn ang="0">
                      <a:pos x="0" y="524"/>
                    </a:cxn>
                    <a:cxn ang="0">
                      <a:pos x="0" y="520"/>
                    </a:cxn>
                    <a:cxn ang="0">
                      <a:pos x="4" y="487"/>
                    </a:cxn>
                    <a:cxn ang="0">
                      <a:pos x="16" y="446"/>
                    </a:cxn>
                    <a:cxn ang="0">
                      <a:pos x="51" y="370"/>
                    </a:cxn>
                    <a:cxn ang="0">
                      <a:pos x="94" y="299"/>
                    </a:cxn>
                    <a:cxn ang="0">
                      <a:pos x="147" y="235"/>
                    </a:cxn>
                    <a:cxn ang="0">
                      <a:pos x="204" y="176"/>
                    </a:cxn>
                    <a:cxn ang="0">
                      <a:pos x="270" y="125"/>
                    </a:cxn>
                    <a:cxn ang="0">
                      <a:pos x="341" y="82"/>
                    </a:cxn>
                    <a:cxn ang="0">
                      <a:pos x="415" y="47"/>
                    </a:cxn>
                    <a:cxn ang="0">
                      <a:pos x="497" y="21"/>
                    </a:cxn>
                    <a:cxn ang="0">
                      <a:pos x="581" y="6"/>
                    </a:cxn>
                    <a:cxn ang="0">
                      <a:pos x="667" y="0"/>
                    </a:cxn>
                    <a:cxn ang="0">
                      <a:pos x="667" y="0"/>
                    </a:cxn>
                    <a:cxn ang="0">
                      <a:pos x="759" y="6"/>
                    </a:cxn>
                    <a:cxn ang="0">
                      <a:pos x="847" y="23"/>
                    </a:cxn>
                    <a:cxn ang="0">
                      <a:pos x="932" y="53"/>
                    </a:cxn>
                    <a:cxn ang="0">
                      <a:pos x="1010" y="90"/>
                    </a:cxn>
                    <a:cxn ang="0">
                      <a:pos x="1082" y="137"/>
                    </a:cxn>
                    <a:cxn ang="0">
                      <a:pos x="1149" y="194"/>
                    </a:cxn>
                    <a:cxn ang="0">
                      <a:pos x="1208" y="256"/>
                    </a:cxn>
                    <a:cxn ang="0">
                      <a:pos x="1258" y="325"/>
                    </a:cxn>
                    <a:cxn ang="0">
                      <a:pos x="1301" y="401"/>
                    </a:cxn>
                    <a:cxn ang="0">
                      <a:pos x="1301" y="401"/>
                    </a:cxn>
                  </a:cxnLst>
                  <a:rect l="0" t="0" r="r" b="b"/>
                  <a:pathLst>
                    <a:path w="1321" h="712">
                      <a:moveTo>
                        <a:pt x="1301" y="401"/>
                      </a:moveTo>
                      <a:lnTo>
                        <a:pt x="1317" y="442"/>
                      </a:lnTo>
                      <a:lnTo>
                        <a:pt x="1321" y="481"/>
                      </a:lnTo>
                      <a:lnTo>
                        <a:pt x="1315" y="516"/>
                      </a:lnTo>
                      <a:lnTo>
                        <a:pt x="1298" y="550"/>
                      </a:lnTo>
                      <a:lnTo>
                        <a:pt x="1272" y="579"/>
                      </a:lnTo>
                      <a:lnTo>
                        <a:pt x="1239" y="604"/>
                      </a:lnTo>
                      <a:lnTo>
                        <a:pt x="1196" y="628"/>
                      </a:lnTo>
                      <a:lnTo>
                        <a:pt x="1147" y="649"/>
                      </a:lnTo>
                      <a:lnTo>
                        <a:pt x="1092" y="667"/>
                      </a:lnTo>
                      <a:lnTo>
                        <a:pt x="1031" y="683"/>
                      </a:lnTo>
                      <a:lnTo>
                        <a:pt x="967" y="694"/>
                      </a:lnTo>
                      <a:lnTo>
                        <a:pt x="896" y="704"/>
                      </a:lnTo>
                      <a:lnTo>
                        <a:pt x="824" y="710"/>
                      </a:lnTo>
                      <a:lnTo>
                        <a:pt x="795" y="712"/>
                      </a:lnTo>
                      <a:lnTo>
                        <a:pt x="476" y="712"/>
                      </a:lnTo>
                      <a:lnTo>
                        <a:pt x="472" y="712"/>
                      </a:lnTo>
                      <a:lnTo>
                        <a:pt x="409" y="708"/>
                      </a:lnTo>
                      <a:lnTo>
                        <a:pt x="348" y="704"/>
                      </a:lnTo>
                      <a:lnTo>
                        <a:pt x="290" y="696"/>
                      </a:lnTo>
                      <a:lnTo>
                        <a:pt x="235" y="689"/>
                      </a:lnTo>
                      <a:lnTo>
                        <a:pt x="186" y="677"/>
                      </a:lnTo>
                      <a:lnTo>
                        <a:pt x="141" y="663"/>
                      </a:lnTo>
                      <a:lnTo>
                        <a:pt x="102" y="648"/>
                      </a:lnTo>
                      <a:lnTo>
                        <a:pt x="67" y="630"/>
                      </a:lnTo>
                      <a:lnTo>
                        <a:pt x="39" y="608"/>
                      </a:lnTo>
                      <a:lnTo>
                        <a:pt x="18" y="583"/>
                      </a:lnTo>
                      <a:lnTo>
                        <a:pt x="6" y="554"/>
                      </a:lnTo>
                      <a:lnTo>
                        <a:pt x="0" y="524"/>
                      </a:lnTo>
                      <a:lnTo>
                        <a:pt x="0" y="520"/>
                      </a:lnTo>
                      <a:lnTo>
                        <a:pt x="4" y="487"/>
                      </a:lnTo>
                      <a:lnTo>
                        <a:pt x="16" y="446"/>
                      </a:lnTo>
                      <a:lnTo>
                        <a:pt x="51" y="370"/>
                      </a:lnTo>
                      <a:lnTo>
                        <a:pt x="94" y="299"/>
                      </a:lnTo>
                      <a:lnTo>
                        <a:pt x="147" y="235"/>
                      </a:lnTo>
                      <a:lnTo>
                        <a:pt x="204" y="176"/>
                      </a:lnTo>
                      <a:lnTo>
                        <a:pt x="270" y="125"/>
                      </a:lnTo>
                      <a:lnTo>
                        <a:pt x="341" y="82"/>
                      </a:lnTo>
                      <a:lnTo>
                        <a:pt x="415" y="47"/>
                      </a:lnTo>
                      <a:lnTo>
                        <a:pt x="497" y="21"/>
                      </a:lnTo>
                      <a:lnTo>
                        <a:pt x="581" y="6"/>
                      </a:lnTo>
                      <a:lnTo>
                        <a:pt x="667" y="0"/>
                      </a:lnTo>
                      <a:lnTo>
                        <a:pt x="667" y="0"/>
                      </a:lnTo>
                      <a:lnTo>
                        <a:pt x="759" y="6"/>
                      </a:lnTo>
                      <a:lnTo>
                        <a:pt x="847" y="23"/>
                      </a:lnTo>
                      <a:lnTo>
                        <a:pt x="932" y="53"/>
                      </a:lnTo>
                      <a:lnTo>
                        <a:pt x="1010" y="90"/>
                      </a:lnTo>
                      <a:lnTo>
                        <a:pt x="1082" y="137"/>
                      </a:lnTo>
                      <a:lnTo>
                        <a:pt x="1149" y="194"/>
                      </a:lnTo>
                      <a:lnTo>
                        <a:pt x="1208" y="256"/>
                      </a:lnTo>
                      <a:lnTo>
                        <a:pt x="1258" y="325"/>
                      </a:lnTo>
                      <a:lnTo>
                        <a:pt x="1301" y="401"/>
                      </a:lnTo>
                      <a:lnTo>
                        <a:pt x="1301" y="40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FFFFF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a-IR" sz="2400" b="1">
                    <a:cs typeface="B Nazanin" pitchFamily="2" charset="-78"/>
                  </a:endParaRPr>
                </a:p>
              </p:txBody>
            </p:sp>
          </p:grpSp>
          <p:sp>
            <p:nvSpPr>
              <p:cNvPr id="35" name="Text Box 36"/>
              <p:cNvSpPr txBox="1">
                <a:spLocks noChangeArrowheads="1"/>
              </p:cNvSpPr>
              <p:nvPr/>
            </p:nvSpPr>
            <p:spPr bwMode="gray">
              <a:xfrm>
                <a:off x="1502" y="2043"/>
                <a:ext cx="382" cy="31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fa-IR" sz="2400" b="1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Verdana" pitchFamily="34" charset="0"/>
                    <a:cs typeface="B Nazanin" pitchFamily="2" charset="-78"/>
                  </a:rPr>
                  <a:t>الف</a:t>
                </a:r>
                <a:endParaRPr lang="en-US" sz="24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Verdana" pitchFamily="34" charset="0"/>
                  <a:cs typeface="B Nazanin" pitchFamily="2" charset="-78"/>
                </a:endParaRPr>
              </a:p>
            </p:txBody>
          </p:sp>
        </p:grpSp>
        <p:sp>
          <p:nvSpPr>
            <p:cNvPr id="19" name="Oval 37"/>
            <p:cNvSpPr>
              <a:spLocks noChangeArrowheads="1"/>
            </p:cNvSpPr>
            <p:nvPr/>
          </p:nvSpPr>
          <p:spPr bwMode="gray">
            <a:xfrm rot="18227093">
              <a:off x="3406" y="3012"/>
              <a:ext cx="75" cy="79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 sz="2400" b="1">
                <a:cs typeface="B Nazanin" pitchFamily="2" charset="-78"/>
              </a:endParaRPr>
            </a:p>
          </p:txBody>
        </p:sp>
        <p:sp>
          <p:nvSpPr>
            <p:cNvPr id="20" name="Oval 38"/>
            <p:cNvSpPr>
              <a:spLocks noChangeArrowheads="1"/>
            </p:cNvSpPr>
            <p:nvPr/>
          </p:nvSpPr>
          <p:spPr bwMode="gray">
            <a:xfrm rot="18227093">
              <a:off x="3318" y="2924"/>
              <a:ext cx="75" cy="79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66667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 sz="2400" b="1">
                <a:cs typeface="B Nazanin" pitchFamily="2" charset="-78"/>
              </a:endParaRPr>
            </a:p>
          </p:txBody>
        </p:sp>
        <p:grpSp>
          <p:nvGrpSpPr>
            <p:cNvPr id="21" name="Group 39"/>
            <p:cNvGrpSpPr>
              <a:grpSpLocks/>
            </p:cNvGrpSpPr>
            <p:nvPr/>
          </p:nvGrpSpPr>
          <p:grpSpPr bwMode="auto">
            <a:xfrm>
              <a:off x="2007" y="2087"/>
              <a:ext cx="210" cy="120"/>
              <a:chOff x="2016" y="2304"/>
              <a:chExt cx="231" cy="130"/>
            </a:xfrm>
          </p:grpSpPr>
          <p:sp>
            <p:nvSpPr>
              <p:cNvPr id="32" name="Oval 40"/>
              <p:cNvSpPr>
                <a:spLocks noChangeArrowheads="1"/>
              </p:cNvSpPr>
              <p:nvPr/>
            </p:nvSpPr>
            <p:spPr bwMode="gray">
              <a:xfrm rot="18227093">
                <a:off x="2019" y="2301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5764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 sz="2400" b="1">
                  <a:cs typeface="B Nazanin" pitchFamily="2" charset="-78"/>
                </a:endParaRPr>
              </a:p>
            </p:txBody>
          </p:sp>
          <p:sp>
            <p:nvSpPr>
              <p:cNvPr id="33" name="Oval 41"/>
              <p:cNvSpPr>
                <a:spLocks noChangeArrowheads="1"/>
              </p:cNvSpPr>
              <p:nvPr/>
            </p:nvSpPr>
            <p:spPr bwMode="gray">
              <a:xfrm rot="18227093">
                <a:off x="2163" y="2349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4862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 sz="2400" b="1">
                  <a:cs typeface="B Nazanin" pitchFamily="2" charset="-78"/>
                </a:endParaRPr>
              </a:p>
            </p:txBody>
          </p:sp>
        </p:grpSp>
        <p:grpSp>
          <p:nvGrpSpPr>
            <p:cNvPr id="22" name="Group 42"/>
            <p:cNvGrpSpPr>
              <a:grpSpLocks/>
            </p:cNvGrpSpPr>
            <p:nvPr/>
          </p:nvGrpSpPr>
          <p:grpSpPr bwMode="auto">
            <a:xfrm>
              <a:off x="2793" y="1495"/>
              <a:ext cx="79" cy="239"/>
              <a:chOff x="2832" y="1612"/>
              <a:chExt cx="87" cy="260"/>
            </a:xfrm>
          </p:grpSpPr>
          <p:sp>
            <p:nvSpPr>
              <p:cNvPr id="30" name="Oval 43"/>
              <p:cNvSpPr>
                <a:spLocks noChangeArrowheads="1"/>
              </p:cNvSpPr>
              <p:nvPr/>
            </p:nvSpPr>
            <p:spPr bwMode="gray">
              <a:xfrm rot="18227093">
                <a:off x="2835" y="1609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549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 sz="2400" b="1">
                  <a:cs typeface="B Nazanin" pitchFamily="2" charset="-78"/>
                </a:endParaRPr>
              </a:p>
            </p:txBody>
          </p:sp>
          <p:sp>
            <p:nvSpPr>
              <p:cNvPr id="31" name="Oval 44"/>
              <p:cNvSpPr>
                <a:spLocks noChangeArrowheads="1"/>
              </p:cNvSpPr>
              <p:nvPr/>
            </p:nvSpPr>
            <p:spPr bwMode="gray">
              <a:xfrm rot="18227093">
                <a:off x="2835" y="1787"/>
                <a:ext cx="82" cy="87"/>
              </a:xfrm>
              <a:prstGeom prst="ellipse">
                <a:avLst/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8627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a-IR" sz="2400" b="1">
                  <a:cs typeface="B Nazanin" pitchFamily="2" charset="-78"/>
                </a:endParaRPr>
              </a:p>
            </p:txBody>
          </p:sp>
        </p:grpSp>
        <p:sp>
          <p:nvSpPr>
            <p:cNvPr id="23" name="Oval 45"/>
            <p:cNvSpPr>
              <a:spLocks noChangeArrowheads="1"/>
            </p:cNvSpPr>
            <p:nvPr/>
          </p:nvSpPr>
          <p:spPr bwMode="gray">
            <a:xfrm rot="18227093">
              <a:off x="3635" y="2102"/>
              <a:ext cx="75" cy="7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75686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 sz="2400" b="1">
                <a:cs typeface="B Nazanin" pitchFamily="2" charset="-78"/>
              </a:endParaRPr>
            </a:p>
          </p:txBody>
        </p:sp>
        <p:sp>
          <p:nvSpPr>
            <p:cNvPr id="24" name="Oval 46"/>
            <p:cNvSpPr>
              <a:spLocks noChangeArrowheads="1"/>
            </p:cNvSpPr>
            <p:nvPr/>
          </p:nvSpPr>
          <p:spPr bwMode="gray">
            <a:xfrm rot="18227093">
              <a:off x="3493" y="2174"/>
              <a:ext cx="75" cy="79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75686"/>
                    <a:invGamma/>
                  </a:schemeClr>
                </a:gs>
                <a:gs pos="100000">
                  <a:schemeClr val="hlink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a-IR" sz="2400" b="1">
                <a:cs typeface="B Nazanin" pitchFamily="2" charset="-78"/>
              </a:endParaRPr>
            </a:p>
          </p:txBody>
        </p:sp>
        <p:sp>
          <p:nvSpPr>
            <p:cNvPr id="25" name="Text Box 47"/>
            <p:cNvSpPr txBox="1">
              <a:spLocks noChangeArrowheads="1"/>
            </p:cNvSpPr>
            <p:nvPr/>
          </p:nvSpPr>
          <p:spPr bwMode="auto">
            <a:xfrm>
              <a:off x="384" y="1911"/>
              <a:ext cx="1187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fa-IR" sz="2400" b="1" dirty="0" smtClean="0">
                  <a:cs typeface="B Nazanin" pitchFamily="2" charset="-78"/>
                </a:rPr>
                <a:t>جلسات قرآن و جوان</a:t>
              </a:r>
              <a:endParaRPr lang="en-US" sz="2400" b="1" dirty="0">
                <a:cs typeface="B Nazanin" pitchFamily="2" charset="-78"/>
              </a:endParaRPr>
            </a:p>
          </p:txBody>
        </p:sp>
        <p:sp>
          <p:nvSpPr>
            <p:cNvPr id="26" name="Text Box 48"/>
            <p:cNvSpPr txBox="1">
              <a:spLocks noChangeArrowheads="1"/>
            </p:cNvSpPr>
            <p:nvPr/>
          </p:nvSpPr>
          <p:spPr bwMode="auto">
            <a:xfrm>
              <a:off x="1776" y="720"/>
              <a:ext cx="2099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rtl="1" eaLnBrk="0" hangingPunct="0"/>
              <a:r>
                <a:rPr lang="fa-IR" sz="2400" b="1" dirty="0" smtClean="0">
                  <a:cs typeface="B Nazanin" pitchFamily="2" charset="-78"/>
                </a:rPr>
                <a:t>برنامه های ورزشی و تفریحی </a:t>
              </a:r>
              <a:endParaRPr lang="en-US" sz="2400" b="1" dirty="0">
                <a:cs typeface="B Nazanin" pitchFamily="2" charset="-78"/>
              </a:endParaRPr>
            </a:p>
          </p:txBody>
        </p:sp>
        <p:sp>
          <p:nvSpPr>
            <p:cNvPr id="27" name="Text Box 49"/>
            <p:cNvSpPr txBox="1">
              <a:spLocks noChangeArrowheads="1"/>
            </p:cNvSpPr>
            <p:nvPr/>
          </p:nvSpPr>
          <p:spPr bwMode="auto">
            <a:xfrm>
              <a:off x="4189" y="1919"/>
              <a:ext cx="1235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fa-IR" sz="2400" b="1" dirty="0" smtClean="0">
                  <a:cs typeface="B Nazanin" pitchFamily="2" charset="-78"/>
                </a:rPr>
                <a:t>برنامه های کمک درسی</a:t>
              </a:r>
              <a:endParaRPr lang="en-US" sz="2400" b="1" dirty="0">
                <a:cs typeface="B Nazanin" pitchFamily="2" charset="-78"/>
              </a:endParaRPr>
            </a:p>
          </p:txBody>
        </p:sp>
        <p:sp>
          <p:nvSpPr>
            <p:cNvPr id="28" name="Text Box 50"/>
            <p:cNvSpPr txBox="1">
              <a:spLocks noChangeArrowheads="1"/>
            </p:cNvSpPr>
            <p:nvPr/>
          </p:nvSpPr>
          <p:spPr bwMode="auto">
            <a:xfrm>
              <a:off x="698" y="3234"/>
              <a:ext cx="1091" cy="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fa-IR" sz="2400" b="1" dirty="0" smtClean="0">
                  <a:cs typeface="B Nazanin" pitchFamily="2" charset="-78"/>
                </a:rPr>
                <a:t>کلاسهای فنی حرفه ای</a:t>
              </a:r>
            </a:p>
          </p:txBody>
        </p:sp>
        <p:sp>
          <p:nvSpPr>
            <p:cNvPr id="29" name="Text Box 51"/>
            <p:cNvSpPr txBox="1">
              <a:spLocks noChangeArrowheads="1"/>
            </p:cNvSpPr>
            <p:nvPr/>
          </p:nvSpPr>
          <p:spPr bwMode="auto">
            <a:xfrm>
              <a:off x="3840" y="3234"/>
              <a:ext cx="109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fa-IR" sz="2400" b="1" dirty="0" smtClean="0">
                  <a:cs typeface="B Nazanin" pitchFamily="2" charset="-78"/>
                </a:rPr>
                <a:t>کلاسهای رایانه </a:t>
              </a:r>
              <a:endParaRPr lang="en-US" sz="2400" b="1" dirty="0">
                <a:cs typeface="B Nazanin" pitchFamily="2" charset="-78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EA265-25C6-4DBF-8304-99040892C59C}" type="slidenum">
              <a:rPr lang="fa-IR" smtClean="0"/>
              <a:t>9</a:t>
            </a:fld>
            <a:endParaRPr lang="fa-IR"/>
          </a:p>
        </p:txBody>
      </p:sp>
    </p:spTree>
    <p:extLst/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Last Modified</outs:displayName>
      <outs:dateTime>2010-07-25T05:58:08Z</outs:dateTime>
      <outs:isPinned>true</outs:isPinned>
    </outs:relatedDate>
    <outs:relatedDate>
      <outs:type>2</outs:type>
      <outs:displayName>Created</outs:displayName>
      <outs:dateTime>2010-07-24T06:55:06Z</outs:dateTime>
      <outs:isPinned>true</outs:isPinned>
    </outs:relatedDate>
    <outs:relatedDate>
      <outs:type>4</outs:type>
      <outs:displayName>Last Printed</outs:displayName>
      <outs:dateTime/>
      <outs:isPinned>true</outs:isPinned>
    </outs:relatedDate>
  </outs:relatedDates>
  <outs:relatedDocuments>
    <outs:relatedDocument>
      <outs:type>2</outs:type>
      <outs:displayName>Other documents in current folder</outs:displayName>
      <outs:uri/>
      <outs:isPinned>true</outs:isPinned>
    </outs:relatedDocument>
  </outs:relatedDocuments>
  <outs:relatedPeople>
    <outs:relatedPeopleItem>
      <outs:category>Author</outs:category>
      <outs:people>
        <outs:relatedPerson>
          <outs:displayName>sed bagher</outs:displayName>
          <outs:accountName/>
        </outs:relatedPerson>
      </outs:people>
      <outs:source>0</outs:source>
      <outs:isPinned>true</outs:isPinned>
    </outs:relatedPeopleItem>
    <outs:relatedPeopleItem>
      <outs:category>Last modified by</outs:category>
      <outs:people>
        <outs:relatedPerson>
          <outs:displayName>sed bagher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BDAC5A96-B717-4D1D-8D2B-F795DE0E2CB8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914</TotalTime>
  <Words>2004</Words>
  <Application>Microsoft Office PowerPoint</Application>
  <PresentationFormat>On-screen Show (4:3)</PresentationFormat>
  <Paragraphs>257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Office07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sed bagher</dc:creator>
  <cp:lastModifiedBy>MRT Pack 20 DVDs</cp:lastModifiedBy>
  <cp:revision>95</cp:revision>
  <dcterms:created xsi:type="dcterms:W3CDTF">2010-07-24T06:55:06Z</dcterms:created>
  <dcterms:modified xsi:type="dcterms:W3CDTF">2011-10-31T10:08:49Z</dcterms:modified>
</cp:coreProperties>
</file>